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Noto Sans JP"/>
      <p:bold r:id="rId13"/>
    </p:embeddedFont>
    <p:embeddedFont>
      <p:font typeface="BIZ UDゴシック" panose="020B0400000000000000" pitchFamily="49" charset="-128"/>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ghR2FC1kpZ5O6iP2HzL/uoMkD9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7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DE0E6"/>
            </a:gs>
            <a:gs pos="100000">
              <a:srgbClr val="004AAD"/>
            </a:gs>
          </a:gsLst>
          <a:lin ang="0" scaled="0"/>
        </a:gradFill>
        <a:effectLst/>
      </p:bgPr>
    </p:bg>
    <p:spTree>
      <p:nvGrpSpPr>
        <p:cNvPr id="1" name="Shape 83"/>
        <p:cNvGrpSpPr/>
        <p:nvPr/>
      </p:nvGrpSpPr>
      <p:grpSpPr>
        <a:xfrm>
          <a:off x="0" y="0"/>
          <a:ext cx="0" cy="0"/>
          <a:chOff x="0" y="0"/>
          <a:chExt cx="0" cy="0"/>
        </a:xfrm>
      </p:grpSpPr>
      <p:grpSp>
        <p:nvGrpSpPr>
          <p:cNvPr id="84" name="Google Shape;84;p1"/>
          <p:cNvGrpSpPr/>
          <p:nvPr/>
        </p:nvGrpSpPr>
        <p:grpSpPr>
          <a:xfrm>
            <a:off x="547261" y="93341"/>
            <a:ext cx="17193479" cy="9660608"/>
            <a:chOff x="0" y="-114300"/>
            <a:chExt cx="4469349" cy="2511221"/>
          </a:xfrm>
        </p:grpSpPr>
        <p:sp>
          <p:nvSpPr>
            <p:cNvPr id="85" name="Google Shape;85;p1"/>
            <p:cNvSpPr/>
            <p:nvPr/>
          </p:nvSpPr>
          <p:spPr>
            <a:xfrm>
              <a:off x="0" y="0"/>
              <a:ext cx="4469349" cy="2396921"/>
            </a:xfrm>
            <a:custGeom>
              <a:avLst/>
              <a:gdLst/>
              <a:ahLst/>
              <a:cxnLst/>
              <a:rect l="l" t="t" r="r" b="b"/>
              <a:pathLst>
                <a:path w="4469349" h="2396921" extrusionOk="0">
                  <a:moveTo>
                    <a:pt x="22964" y="0"/>
                  </a:moveTo>
                  <a:lnTo>
                    <a:pt x="4446384" y="0"/>
                  </a:lnTo>
                  <a:cubicBezTo>
                    <a:pt x="4452475" y="0"/>
                    <a:pt x="4458316" y="2419"/>
                    <a:pt x="4462623" y="6726"/>
                  </a:cubicBezTo>
                  <a:cubicBezTo>
                    <a:pt x="4466929" y="11033"/>
                    <a:pt x="4469349" y="16874"/>
                    <a:pt x="4469349" y="22964"/>
                  </a:cubicBezTo>
                  <a:lnTo>
                    <a:pt x="4469349" y="2373957"/>
                  </a:lnTo>
                  <a:cubicBezTo>
                    <a:pt x="4469349" y="2380048"/>
                    <a:pt x="4466929" y="2385888"/>
                    <a:pt x="4462623" y="2390195"/>
                  </a:cubicBezTo>
                  <a:cubicBezTo>
                    <a:pt x="4458316" y="2394502"/>
                    <a:pt x="4452475" y="2396921"/>
                    <a:pt x="4446384" y="2396921"/>
                  </a:cubicBezTo>
                  <a:lnTo>
                    <a:pt x="22964" y="2396921"/>
                  </a:lnTo>
                  <a:cubicBezTo>
                    <a:pt x="16874" y="2396921"/>
                    <a:pt x="11033" y="2394502"/>
                    <a:pt x="6726" y="2390195"/>
                  </a:cubicBezTo>
                  <a:cubicBezTo>
                    <a:pt x="2419" y="2385888"/>
                    <a:pt x="0" y="2380048"/>
                    <a:pt x="0" y="2373957"/>
                  </a:cubicBezTo>
                  <a:lnTo>
                    <a:pt x="0" y="22964"/>
                  </a:lnTo>
                  <a:cubicBezTo>
                    <a:pt x="0" y="16874"/>
                    <a:pt x="2419" y="11033"/>
                    <a:pt x="6726" y="6726"/>
                  </a:cubicBezTo>
                  <a:cubicBezTo>
                    <a:pt x="11033" y="2419"/>
                    <a:pt x="16874" y="0"/>
                    <a:pt x="229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txBox="1"/>
            <p:nvPr/>
          </p:nvSpPr>
          <p:spPr>
            <a:xfrm>
              <a:off x="0" y="-114300"/>
              <a:ext cx="4469349" cy="2511221"/>
            </a:xfrm>
            <a:prstGeom prst="rect">
              <a:avLst/>
            </a:prstGeom>
            <a:noFill/>
            <a:ln>
              <a:noFill/>
            </a:ln>
          </p:spPr>
          <p:txBody>
            <a:bodyPr spcFirstLastPara="1" wrap="square" lIns="50800" tIns="50800" rIns="50800" bIns="50800" anchor="ctr" anchorCtr="0">
              <a:noAutofit/>
            </a:bodyPr>
            <a:lstStyle/>
            <a:p>
              <a:pPr marL="0" marR="0" lvl="0" indent="0" algn="l" rtl="0">
                <a:lnSpc>
                  <a:spcPct val="49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7" name="Google Shape;87;p1"/>
          <p:cNvGrpSpPr/>
          <p:nvPr/>
        </p:nvGrpSpPr>
        <p:grpSpPr>
          <a:xfrm>
            <a:off x="6161926" y="1212983"/>
            <a:ext cx="5964148" cy="1797220"/>
            <a:chOff x="0" y="-66675"/>
            <a:chExt cx="1570804" cy="473342"/>
          </a:xfrm>
        </p:grpSpPr>
        <p:sp>
          <p:nvSpPr>
            <p:cNvPr id="88" name="Google Shape;88;p1"/>
            <p:cNvSpPr/>
            <p:nvPr/>
          </p:nvSpPr>
          <p:spPr>
            <a:xfrm>
              <a:off x="0" y="0"/>
              <a:ext cx="1570804" cy="406667"/>
            </a:xfrm>
            <a:custGeom>
              <a:avLst/>
              <a:gdLst/>
              <a:ahLst/>
              <a:cxnLst/>
              <a:rect l="l" t="t" r="r" b="b"/>
              <a:pathLst>
                <a:path w="1570804" h="406667" extrusionOk="0">
                  <a:moveTo>
                    <a:pt x="1367604" y="0"/>
                  </a:moveTo>
                  <a:cubicBezTo>
                    <a:pt x="1479829" y="0"/>
                    <a:pt x="1570804" y="91035"/>
                    <a:pt x="1570804" y="203333"/>
                  </a:cubicBezTo>
                  <a:cubicBezTo>
                    <a:pt x="1570804" y="315631"/>
                    <a:pt x="1479829" y="406667"/>
                    <a:pt x="1367604" y="406667"/>
                  </a:cubicBezTo>
                  <a:lnTo>
                    <a:pt x="203200" y="406667"/>
                  </a:lnTo>
                  <a:cubicBezTo>
                    <a:pt x="90976" y="406667"/>
                    <a:pt x="0" y="315631"/>
                    <a:pt x="0" y="203333"/>
                  </a:cubicBezTo>
                  <a:cubicBezTo>
                    <a:pt x="0" y="91035"/>
                    <a:pt x="90976" y="0"/>
                    <a:pt x="203200" y="0"/>
                  </a:cubicBezTo>
                  <a:close/>
                </a:path>
              </a:pathLst>
            </a:custGeom>
            <a:gradFill>
              <a:gsLst>
                <a:gs pos="0">
                  <a:srgbClr val="5DE0E6"/>
                </a:gs>
                <a:gs pos="100000">
                  <a:srgbClr val="004AAD"/>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txBox="1"/>
            <p:nvPr/>
          </p:nvSpPr>
          <p:spPr>
            <a:xfrm>
              <a:off x="0" y="-66675"/>
              <a:ext cx="1570804" cy="473342"/>
            </a:xfrm>
            <a:prstGeom prst="rect">
              <a:avLst/>
            </a:prstGeom>
            <a:noFill/>
            <a:ln>
              <a:noFill/>
            </a:ln>
          </p:spPr>
          <p:txBody>
            <a:bodyPr spcFirstLastPara="1" wrap="square" lIns="50800" tIns="50800" rIns="50800" bIns="50800" anchor="ctr" anchorCtr="0">
              <a:noAutofit/>
            </a:bodyPr>
            <a:lstStyle/>
            <a:p>
              <a:pPr marL="0" marR="0" lvl="0" indent="0" algn="ctr" rtl="0">
                <a:lnSpc>
                  <a:spcPct val="140010"/>
                </a:lnSpc>
                <a:spcBef>
                  <a:spcPts val="0"/>
                </a:spcBef>
                <a:spcAft>
                  <a:spcPts val="0"/>
                </a:spcAft>
                <a:buNone/>
              </a:pPr>
              <a:r>
                <a:rPr lang="en-US" sz="3799" b="1" i="0" u="none" strike="noStrike" cap="none">
                  <a:solidFill>
                    <a:srgbClr val="FFFFFF"/>
                  </a:solidFill>
                  <a:latin typeface="Noto Sans JP"/>
                  <a:ea typeface="Noto Sans JP"/>
                  <a:cs typeface="Noto Sans JP"/>
                  <a:sym typeface="Noto Sans JP"/>
                </a:rPr>
                <a:t>令和6年12月2日施行</a:t>
              </a:r>
              <a:endParaRPr/>
            </a:p>
          </p:txBody>
        </p:sp>
      </p:grpSp>
      <p:cxnSp>
        <p:nvCxnSpPr>
          <p:cNvPr id="90" name="Google Shape;90;p1"/>
          <p:cNvCxnSpPr/>
          <p:nvPr/>
        </p:nvCxnSpPr>
        <p:spPr>
          <a:xfrm rot="10800000" flipH="1">
            <a:off x="4074242" y="5848350"/>
            <a:ext cx="10139516" cy="19050"/>
          </a:xfrm>
          <a:prstGeom prst="straightConnector1">
            <a:avLst/>
          </a:prstGeom>
          <a:noFill/>
          <a:ln w="28575" cap="flat" cmpd="sng">
            <a:solidFill>
              <a:srgbClr val="5CDFE5"/>
            </a:solidFill>
            <a:prstDash val="solid"/>
            <a:round/>
            <a:headEnd type="none" w="sm" len="sm"/>
            <a:tailEnd type="none" w="sm" len="sm"/>
          </a:ln>
        </p:spPr>
      </p:cxnSp>
      <p:sp>
        <p:nvSpPr>
          <p:cNvPr id="91" name="Google Shape;91;p1"/>
          <p:cNvSpPr txBox="1"/>
          <p:nvPr/>
        </p:nvSpPr>
        <p:spPr>
          <a:xfrm>
            <a:off x="3294728" y="3358933"/>
            <a:ext cx="11698544" cy="221869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6399" b="1" i="0" u="none" strike="noStrike" cap="none">
                <a:solidFill>
                  <a:srgbClr val="545454"/>
                </a:solidFill>
                <a:latin typeface="Noto Sans JP"/>
                <a:ea typeface="Noto Sans JP"/>
                <a:cs typeface="Noto Sans JP"/>
                <a:sym typeface="Noto Sans JP"/>
              </a:rPr>
              <a:t>マイナ保険証移行</a:t>
            </a:r>
            <a:endParaRPr/>
          </a:p>
          <a:p>
            <a:pPr marL="0" marR="0" lvl="0" indent="0" algn="ctr" rtl="0">
              <a:lnSpc>
                <a:spcPct val="140006"/>
              </a:lnSpc>
              <a:spcBef>
                <a:spcPts val="0"/>
              </a:spcBef>
              <a:spcAft>
                <a:spcPts val="0"/>
              </a:spcAft>
              <a:buNone/>
            </a:pPr>
            <a:r>
              <a:rPr lang="en-US" sz="6399" b="1" i="0" u="none" strike="noStrike" cap="none">
                <a:solidFill>
                  <a:srgbClr val="545454"/>
                </a:solidFill>
                <a:latin typeface="Noto Sans JP"/>
                <a:ea typeface="Noto Sans JP"/>
                <a:cs typeface="Noto Sans JP"/>
                <a:sym typeface="Noto Sans JP"/>
              </a:rPr>
              <a:t>企業が把握しておくポイント</a:t>
            </a:r>
            <a:endParaRPr/>
          </a:p>
        </p:txBody>
      </p:sp>
      <p:sp>
        <p:nvSpPr>
          <p:cNvPr id="3" name="テキスト ボックス 2">
            <a:extLst>
              <a:ext uri="{FF2B5EF4-FFF2-40B4-BE49-F238E27FC236}">
                <a16:creationId xmlns:a16="http://schemas.microsoft.com/office/drawing/2014/main" id="{297CF34A-7D0D-D027-5373-54249DFBDE20}"/>
              </a:ext>
            </a:extLst>
          </p:cNvPr>
          <p:cNvSpPr txBox="1"/>
          <p:nvPr/>
        </p:nvSpPr>
        <p:spPr>
          <a:xfrm>
            <a:off x="1277474" y="7328667"/>
            <a:ext cx="15934760" cy="2554545"/>
          </a:xfrm>
          <a:prstGeom prst="rect">
            <a:avLst/>
          </a:prstGeom>
          <a:noFill/>
        </p:spPr>
        <p:txBody>
          <a:bodyPr wrap="square">
            <a:spAutoFit/>
          </a:bodyPr>
          <a:lstStyle/>
          <a:p>
            <a:r>
              <a:rPr lang="en-US" altLang="ja-JP" sz="4000" dirty="0">
                <a:latin typeface="BIZ UDゴシック" panose="020B0400000000000000" pitchFamily="49" charset="-128"/>
                <a:ea typeface="BIZ UDゴシック" panose="020B0400000000000000" pitchFamily="49" charset="-128"/>
              </a:rPr>
              <a:t>※</a:t>
            </a:r>
            <a:r>
              <a:rPr lang="ja-JP" altLang="en-US" sz="4000" dirty="0">
                <a:latin typeface="BIZ UDゴシック" panose="020B0400000000000000" pitchFamily="49" charset="-128"/>
                <a:ea typeface="BIZ UDゴシック" panose="020B0400000000000000" pitchFamily="49" charset="-128"/>
              </a:rPr>
              <a:t>適宜加工のうえ、ご利用ください。</a:t>
            </a:r>
          </a:p>
          <a:p>
            <a:r>
              <a:rPr lang="en-US" altLang="ja-JP" sz="4000" dirty="0">
                <a:latin typeface="BIZ UDゴシック" panose="020B0400000000000000" pitchFamily="49" charset="-128"/>
                <a:ea typeface="BIZ UDゴシック" panose="020B0400000000000000" pitchFamily="49" charset="-128"/>
              </a:rPr>
              <a:t>※</a:t>
            </a:r>
            <a:r>
              <a:rPr lang="ja-JP" altLang="en-US" sz="4000" dirty="0">
                <a:latin typeface="BIZ UDゴシック" panose="020B0400000000000000" pitchFamily="49" charset="-128"/>
                <a:ea typeface="BIZ UDゴシック" panose="020B0400000000000000" pitchFamily="49" charset="-128"/>
              </a:rPr>
              <a:t>（郵送にて</a:t>
            </a:r>
            <a:r>
              <a:rPr lang="en-US" altLang="ja-JP" sz="4000" dirty="0">
                <a:latin typeface="BIZ UDゴシック" panose="020B0400000000000000" pitchFamily="49" charset="-128"/>
                <a:ea typeface="BIZ UDゴシック" panose="020B0400000000000000" pitchFamily="49" charset="-128"/>
              </a:rPr>
              <a:t>NEWSLETTER</a:t>
            </a:r>
            <a:r>
              <a:rPr lang="ja-JP" altLang="en-US" sz="4000" dirty="0">
                <a:latin typeface="BIZ UDゴシック" panose="020B0400000000000000" pitchFamily="49" charset="-128"/>
                <a:ea typeface="BIZ UDゴシック" panose="020B0400000000000000" pitchFamily="49" charset="-128"/>
              </a:rPr>
              <a:t>受取の方で）</a:t>
            </a:r>
            <a:r>
              <a:rPr lang="en-US" altLang="ja-JP" sz="4000" dirty="0" err="1">
                <a:latin typeface="BIZ UDゴシック" panose="020B0400000000000000" pitchFamily="49" charset="-128"/>
                <a:ea typeface="BIZ UDゴシック" panose="020B0400000000000000" pitchFamily="49" charset="-128"/>
              </a:rPr>
              <a:t>Powerpoint</a:t>
            </a:r>
            <a:r>
              <a:rPr lang="ja-JP" altLang="en-US" sz="4000" dirty="0">
                <a:latin typeface="BIZ UDゴシック" panose="020B0400000000000000" pitchFamily="49" charset="-128"/>
                <a:ea typeface="BIZ UDゴシック" panose="020B0400000000000000" pitchFamily="49" charset="-128"/>
              </a:rPr>
              <a:t>データご希望の方は担当者までご連絡願います。</a:t>
            </a:r>
          </a:p>
          <a:p>
            <a:endParaRPr lang="ja-JP" altLang="en-US" sz="4000" dirty="0">
              <a:latin typeface="BIZ UDゴシック" panose="020B0400000000000000" pitchFamily="49" charset="-128"/>
              <a:ea typeface="BIZ UDゴシック" panose="020B0400000000000000" pitchFamily="49"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DE0E6"/>
            </a:gs>
            <a:gs pos="100000">
              <a:srgbClr val="004AAD"/>
            </a:gs>
          </a:gsLst>
          <a:lin ang="0" scaled="0"/>
        </a:gradFill>
        <a:effectLst/>
      </p:bgPr>
    </p:bg>
    <p:spTree>
      <p:nvGrpSpPr>
        <p:cNvPr id="1" name="Shape 359"/>
        <p:cNvGrpSpPr/>
        <p:nvPr/>
      </p:nvGrpSpPr>
      <p:grpSpPr>
        <a:xfrm>
          <a:off x="0" y="0"/>
          <a:ext cx="0" cy="0"/>
          <a:chOff x="0" y="0"/>
          <a:chExt cx="0" cy="0"/>
        </a:xfrm>
      </p:grpSpPr>
      <p:grpSp>
        <p:nvGrpSpPr>
          <p:cNvPr id="360" name="Google Shape;360;p10"/>
          <p:cNvGrpSpPr/>
          <p:nvPr/>
        </p:nvGrpSpPr>
        <p:grpSpPr>
          <a:xfrm>
            <a:off x="347293" y="93341"/>
            <a:ext cx="17193479" cy="9660608"/>
            <a:chOff x="0" y="-114300"/>
            <a:chExt cx="4469349" cy="2511221"/>
          </a:xfrm>
        </p:grpSpPr>
        <p:sp>
          <p:nvSpPr>
            <p:cNvPr id="361" name="Google Shape;361;p10"/>
            <p:cNvSpPr/>
            <p:nvPr/>
          </p:nvSpPr>
          <p:spPr>
            <a:xfrm>
              <a:off x="0" y="0"/>
              <a:ext cx="4469349" cy="2396921"/>
            </a:xfrm>
            <a:custGeom>
              <a:avLst/>
              <a:gdLst/>
              <a:ahLst/>
              <a:cxnLst/>
              <a:rect l="l" t="t" r="r" b="b"/>
              <a:pathLst>
                <a:path w="4469349" h="2396921" extrusionOk="0">
                  <a:moveTo>
                    <a:pt x="22964" y="0"/>
                  </a:moveTo>
                  <a:lnTo>
                    <a:pt x="4446384" y="0"/>
                  </a:lnTo>
                  <a:cubicBezTo>
                    <a:pt x="4452475" y="0"/>
                    <a:pt x="4458316" y="2419"/>
                    <a:pt x="4462623" y="6726"/>
                  </a:cubicBezTo>
                  <a:cubicBezTo>
                    <a:pt x="4466929" y="11033"/>
                    <a:pt x="4469349" y="16874"/>
                    <a:pt x="4469349" y="22964"/>
                  </a:cubicBezTo>
                  <a:lnTo>
                    <a:pt x="4469349" y="2373957"/>
                  </a:lnTo>
                  <a:cubicBezTo>
                    <a:pt x="4469349" y="2380048"/>
                    <a:pt x="4466929" y="2385888"/>
                    <a:pt x="4462623" y="2390195"/>
                  </a:cubicBezTo>
                  <a:cubicBezTo>
                    <a:pt x="4458316" y="2394502"/>
                    <a:pt x="4452475" y="2396921"/>
                    <a:pt x="4446384" y="2396921"/>
                  </a:cubicBezTo>
                  <a:lnTo>
                    <a:pt x="22964" y="2396921"/>
                  </a:lnTo>
                  <a:cubicBezTo>
                    <a:pt x="16874" y="2396921"/>
                    <a:pt x="11033" y="2394502"/>
                    <a:pt x="6726" y="2390195"/>
                  </a:cubicBezTo>
                  <a:cubicBezTo>
                    <a:pt x="2419" y="2385888"/>
                    <a:pt x="0" y="2380048"/>
                    <a:pt x="0" y="2373957"/>
                  </a:cubicBezTo>
                  <a:lnTo>
                    <a:pt x="0" y="22964"/>
                  </a:lnTo>
                  <a:cubicBezTo>
                    <a:pt x="0" y="16874"/>
                    <a:pt x="2419" y="11033"/>
                    <a:pt x="6726" y="6726"/>
                  </a:cubicBezTo>
                  <a:cubicBezTo>
                    <a:pt x="11033" y="2419"/>
                    <a:pt x="16874" y="0"/>
                    <a:pt x="229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0"/>
            <p:cNvSpPr txBox="1"/>
            <p:nvPr/>
          </p:nvSpPr>
          <p:spPr>
            <a:xfrm>
              <a:off x="0" y="-114300"/>
              <a:ext cx="4469349" cy="2511221"/>
            </a:xfrm>
            <a:prstGeom prst="rect">
              <a:avLst/>
            </a:prstGeom>
            <a:noFill/>
            <a:ln>
              <a:noFill/>
            </a:ln>
          </p:spPr>
          <p:txBody>
            <a:bodyPr spcFirstLastPara="1" wrap="square" lIns="50800" tIns="50800" rIns="50800" bIns="50800" anchor="ctr" anchorCtr="0">
              <a:noAutofit/>
            </a:bodyPr>
            <a:lstStyle/>
            <a:p>
              <a:pPr marL="0" marR="0" lvl="0" indent="0" algn="l" rtl="0">
                <a:lnSpc>
                  <a:spcPct val="49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63" name="Google Shape;363;p10"/>
          <p:cNvSpPr txBox="1"/>
          <p:nvPr/>
        </p:nvSpPr>
        <p:spPr>
          <a:xfrm>
            <a:off x="1028700" y="639925"/>
            <a:ext cx="16230600" cy="738900"/>
          </a:xfrm>
          <a:prstGeom prst="rect">
            <a:avLst/>
          </a:prstGeom>
          <a:noFill/>
          <a:ln>
            <a:noFill/>
          </a:ln>
        </p:spPr>
        <p:txBody>
          <a:bodyPr spcFirstLastPara="1" wrap="square" lIns="0" tIns="0" rIns="0" bIns="0" anchor="t" anchorCtr="0">
            <a:spAutoFit/>
          </a:bodyPr>
          <a:lstStyle/>
          <a:p>
            <a:pPr marL="0" marR="0" lvl="0" indent="0" algn="ctr" rtl="0">
              <a:lnSpc>
                <a:spcPct val="139979"/>
              </a:lnSpc>
              <a:spcBef>
                <a:spcPts val="0"/>
              </a:spcBef>
              <a:spcAft>
                <a:spcPts val="0"/>
              </a:spcAft>
              <a:buNone/>
            </a:pPr>
            <a:r>
              <a:rPr lang="en-US" sz="4800" b="1" i="0" u="none" strike="noStrike" cap="none">
                <a:solidFill>
                  <a:srgbClr val="545454"/>
                </a:solidFill>
                <a:latin typeface="Noto Sans JP"/>
                <a:ea typeface="Noto Sans JP"/>
                <a:cs typeface="Noto Sans JP"/>
                <a:sym typeface="Noto Sans JP"/>
              </a:rPr>
              <a:t>従業員向け　案内文書例</a:t>
            </a:r>
            <a:endParaRPr/>
          </a:p>
        </p:txBody>
      </p:sp>
      <p:sp>
        <p:nvSpPr>
          <p:cNvPr id="364" name="Google Shape;364;p10"/>
          <p:cNvSpPr txBox="1"/>
          <p:nvPr/>
        </p:nvSpPr>
        <p:spPr>
          <a:xfrm>
            <a:off x="905293" y="1550825"/>
            <a:ext cx="16077600" cy="79887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1500" b="1" i="0" u="sng" strike="noStrike" cap="none">
                <a:solidFill>
                  <a:srgbClr val="545454"/>
                </a:solidFill>
                <a:latin typeface="Arial"/>
                <a:ea typeface="Arial"/>
                <a:cs typeface="Arial"/>
                <a:sym typeface="Arial"/>
              </a:rPr>
              <a:t>健康保険証の廃止とマイナンバー保険証への移行について</a:t>
            </a:r>
            <a:endParaRPr sz="1500"/>
          </a:p>
          <a:p>
            <a:pPr marL="0" marR="0" lvl="0" indent="0" algn="just" rtl="0">
              <a:lnSpc>
                <a:spcPct val="140000"/>
              </a:lnSpc>
              <a:spcBef>
                <a:spcPts val="0"/>
              </a:spcBef>
              <a:spcAft>
                <a:spcPts val="0"/>
              </a:spcAft>
              <a:buNone/>
            </a:pPr>
            <a:r>
              <a:rPr lang="en-US" sz="1500" b="1" i="0" u="none" strike="noStrike" cap="none">
                <a:solidFill>
                  <a:srgbClr val="545454"/>
                </a:solidFill>
                <a:latin typeface="Arial"/>
                <a:ea typeface="Arial"/>
                <a:cs typeface="Arial"/>
                <a:sym typeface="Arial"/>
              </a:rPr>
              <a:t>　　　　　　　　　　　　　　　　　　　　　　　　　　　　　　　　　　　　　　　　　　　　　　　　　　　　　総務部 〇〇〇〇</a:t>
            </a:r>
            <a:endParaRPr sz="1500"/>
          </a:p>
          <a:p>
            <a:pPr marL="0" marR="0" lvl="0" indent="0" algn="just" rtl="0">
              <a:lnSpc>
                <a:spcPct val="140000"/>
              </a:lnSpc>
              <a:spcBef>
                <a:spcPts val="0"/>
              </a:spcBef>
              <a:spcAft>
                <a:spcPts val="0"/>
              </a:spcAft>
              <a:buNone/>
            </a:pPr>
            <a:r>
              <a:rPr lang="en-US" sz="1500" b="1" i="0" u="none" strike="noStrike" cap="none">
                <a:solidFill>
                  <a:srgbClr val="545454"/>
                </a:solidFill>
                <a:latin typeface="Arial"/>
                <a:ea typeface="Arial"/>
                <a:cs typeface="Arial"/>
                <a:sym typeface="Arial"/>
              </a:rPr>
              <a:t>従業員の皆さまへ</a:t>
            </a:r>
            <a:endParaRPr sz="1500"/>
          </a:p>
          <a:p>
            <a:pPr marL="0" marR="0" lvl="0" indent="0" algn="just" rtl="0">
              <a:lnSpc>
                <a:spcPct val="140000"/>
              </a:lnSpc>
              <a:spcBef>
                <a:spcPts val="0"/>
              </a:spcBef>
              <a:spcAft>
                <a:spcPts val="0"/>
              </a:spcAft>
              <a:buNone/>
            </a:pPr>
            <a:endParaRPr sz="1500" b="1" i="0" u="none" strike="noStrike" cap="none">
              <a:solidFill>
                <a:srgbClr val="545454"/>
              </a:solidFill>
              <a:latin typeface="Arial"/>
              <a:ea typeface="Arial"/>
              <a:cs typeface="Arial"/>
              <a:sym typeface="Arial"/>
            </a:endParaRPr>
          </a:p>
          <a:p>
            <a:pPr marL="0" marR="0" lvl="0" indent="0" algn="just" rtl="0">
              <a:lnSpc>
                <a:spcPct val="140000"/>
              </a:lnSpc>
              <a:spcBef>
                <a:spcPts val="0"/>
              </a:spcBef>
              <a:spcAft>
                <a:spcPts val="0"/>
              </a:spcAft>
              <a:buNone/>
            </a:pPr>
            <a:r>
              <a:rPr lang="en-US" sz="1500" b="1" i="0" u="none" strike="noStrike" cap="none">
                <a:solidFill>
                  <a:srgbClr val="545454"/>
                </a:solidFill>
                <a:latin typeface="Arial"/>
                <a:ea typeface="Arial"/>
                <a:cs typeface="Arial"/>
                <a:sym typeface="Arial"/>
              </a:rPr>
              <a:t>2024年12月2日より、現在使用している健康保険証が廃止され、マイナンバー保険証へと移行されることになります。</a:t>
            </a:r>
            <a:endParaRPr sz="1500"/>
          </a:p>
          <a:p>
            <a:pPr marL="0" marR="0" lvl="0" indent="0" algn="just" rtl="0">
              <a:lnSpc>
                <a:spcPct val="140000"/>
              </a:lnSpc>
              <a:spcBef>
                <a:spcPts val="0"/>
              </a:spcBef>
              <a:spcAft>
                <a:spcPts val="0"/>
              </a:spcAft>
              <a:buNone/>
            </a:pPr>
            <a:r>
              <a:rPr lang="en-US" sz="1500" b="1" i="0" u="none" strike="noStrike" cap="none">
                <a:solidFill>
                  <a:srgbClr val="545454"/>
                </a:solidFill>
                <a:latin typeface="Arial"/>
                <a:ea typeface="Arial"/>
                <a:cs typeface="Arial"/>
                <a:sym typeface="Arial"/>
              </a:rPr>
              <a:t>なお、既存の健康保険証は、移行後も2025年12月1日まで利用可能ですが、未登録の方は、速やかに扶養家族分も含めて、マイナンバー保険証の登録を行うことを推奨します。</a:t>
            </a:r>
            <a:endParaRPr sz="1500"/>
          </a:p>
          <a:p>
            <a:pPr marL="0" marR="0" lvl="0" indent="0" algn="just" rtl="0">
              <a:lnSpc>
                <a:spcPct val="140000"/>
              </a:lnSpc>
              <a:spcBef>
                <a:spcPts val="0"/>
              </a:spcBef>
              <a:spcAft>
                <a:spcPts val="0"/>
              </a:spcAft>
              <a:buNone/>
            </a:pPr>
            <a:r>
              <a:rPr lang="en-US" sz="1500" b="1" i="0" u="none" strike="noStrike" cap="none">
                <a:solidFill>
                  <a:srgbClr val="545454"/>
                </a:solidFill>
                <a:latin typeface="Arial"/>
                <a:ea typeface="Arial"/>
                <a:cs typeface="Arial"/>
                <a:sym typeface="Arial"/>
              </a:rPr>
              <a:t>詳細は以下の通りです。</a:t>
            </a:r>
            <a:endParaRPr sz="1500"/>
          </a:p>
          <a:p>
            <a:pPr marL="0" marR="0" lvl="0" indent="0" algn="just" rtl="0">
              <a:lnSpc>
                <a:spcPct val="140000"/>
              </a:lnSpc>
              <a:spcBef>
                <a:spcPts val="0"/>
              </a:spcBef>
              <a:spcAft>
                <a:spcPts val="0"/>
              </a:spcAft>
              <a:buNone/>
            </a:pPr>
            <a:endParaRPr sz="1500" b="1" i="0" u="none" strike="noStrike" cap="none">
              <a:solidFill>
                <a:srgbClr val="545454"/>
              </a:solidFill>
              <a:latin typeface="Arial"/>
              <a:ea typeface="Arial"/>
              <a:cs typeface="Arial"/>
              <a:sym typeface="Arial"/>
            </a:endParaRPr>
          </a:p>
          <a:p>
            <a:pPr marL="0" marR="0" lvl="0" indent="0" algn="just" rtl="0">
              <a:lnSpc>
                <a:spcPct val="140000"/>
              </a:lnSpc>
              <a:spcBef>
                <a:spcPts val="0"/>
              </a:spcBef>
              <a:spcAft>
                <a:spcPts val="0"/>
              </a:spcAft>
              <a:buNone/>
            </a:pPr>
            <a:r>
              <a:rPr lang="en-US" sz="1500" b="1" i="0" u="sng" strike="noStrike" cap="none">
                <a:solidFill>
                  <a:srgbClr val="545454"/>
                </a:solidFill>
                <a:latin typeface="Arial"/>
                <a:ea typeface="Arial"/>
                <a:cs typeface="Arial"/>
                <a:sym typeface="Arial"/>
              </a:rPr>
              <a:t>健康保険証の廃止について</a:t>
            </a:r>
            <a:endParaRPr sz="1500"/>
          </a:p>
          <a:p>
            <a:pPr marL="0" marR="0" lvl="0" indent="0" algn="just" rtl="0">
              <a:lnSpc>
                <a:spcPct val="140000"/>
              </a:lnSpc>
              <a:spcBef>
                <a:spcPts val="0"/>
              </a:spcBef>
              <a:spcAft>
                <a:spcPts val="0"/>
              </a:spcAft>
              <a:buNone/>
            </a:pPr>
            <a:r>
              <a:rPr lang="en-US" sz="1500" b="1" i="0" u="none" strike="noStrike" cap="none">
                <a:solidFill>
                  <a:srgbClr val="545454"/>
                </a:solidFill>
                <a:latin typeface="Arial"/>
                <a:ea typeface="Arial"/>
                <a:cs typeface="Arial"/>
                <a:sym typeface="Arial"/>
              </a:rPr>
              <a:t>現行の健康保険証は2024年12月2日に廃止されますが、退職などで資格喪失とならない限り、2025年12月1日まで引き続き利用可能です。</a:t>
            </a:r>
            <a:endParaRPr sz="1500"/>
          </a:p>
          <a:p>
            <a:pPr marL="0" marR="0" lvl="0" indent="0" algn="just" rtl="0">
              <a:lnSpc>
                <a:spcPct val="140000"/>
              </a:lnSpc>
              <a:spcBef>
                <a:spcPts val="0"/>
              </a:spcBef>
              <a:spcAft>
                <a:spcPts val="0"/>
              </a:spcAft>
              <a:buNone/>
            </a:pPr>
            <a:r>
              <a:rPr lang="en-US" sz="1500" b="1" i="0" u="none" strike="noStrike" cap="none">
                <a:solidFill>
                  <a:srgbClr val="545454"/>
                </a:solidFill>
                <a:latin typeface="Arial"/>
                <a:ea typeface="Arial"/>
                <a:cs typeface="Arial"/>
                <a:sym typeface="Arial"/>
              </a:rPr>
              <a:t>利用終了後の健康保険証は、各自で廃棄をお願いします。</a:t>
            </a:r>
            <a:endParaRPr sz="1500"/>
          </a:p>
          <a:p>
            <a:pPr marL="0" marR="0" lvl="0" indent="0" algn="just" rtl="0">
              <a:lnSpc>
                <a:spcPct val="140000"/>
              </a:lnSpc>
              <a:spcBef>
                <a:spcPts val="0"/>
              </a:spcBef>
              <a:spcAft>
                <a:spcPts val="0"/>
              </a:spcAft>
              <a:buNone/>
            </a:pPr>
            <a:endParaRPr sz="1500" b="1" i="0" u="none" strike="noStrike" cap="none">
              <a:solidFill>
                <a:srgbClr val="545454"/>
              </a:solidFill>
              <a:latin typeface="Arial"/>
              <a:ea typeface="Arial"/>
              <a:cs typeface="Arial"/>
              <a:sym typeface="Arial"/>
            </a:endParaRPr>
          </a:p>
          <a:p>
            <a:pPr marL="0" marR="0" lvl="0" indent="0" algn="just" rtl="0">
              <a:lnSpc>
                <a:spcPct val="140000"/>
              </a:lnSpc>
              <a:spcBef>
                <a:spcPts val="0"/>
              </a:spcBef>
              <a:spcAft>
                <a:spcPts val="0"/>
              </a:spcAft>
              <a:buNone/>
            </a:pPr>
            <a:r>
              <a:rPr lang="en-US" sz="1500" b="1" i="0" u="sng" strike="noStrike" cap="none">
                <a:solidFill>
                  <a:srgbClr val="545454"/>
                </a:solidFill>
                <a:latin typeface="Arial"/>
                <a:ea typeface="Arial"/>
                <a:cs typeface="Arial"/>
                <a:sym typeface="Arial"/>
              </a:rPr>
              <a:t>マイナンバー保険証の登録と利用</a:t>
            </a:r>
            <a:endParaRPr sz="1500"/>
          </a:p>
          <a:p>
            <a:pPr marL="0" marR="0" lvl="0" indent="0" algn="just" rtl="0">
              <a:lnSpc>
                <a:spcPct val="140000"/>
              </a:lnSpc>
              <a:spcBef>
                <a:spcPts val="0"/>
              </a:spcBef>
              <a:spcAft>
                <a:spcPts val="0"/>
              </a:spcAft>
              <a:buNone/>
            </a:pPr>
            <a:r>
              <a:rPr lang="en-US" sz="1500" b="1" i="0" u="none" strike="noStrike" cap="none">
                <a:solidFill>
                  <a:srgbClr val="545454"/>
                </a:solidFill>
                <a:latin typeface="Arial"/>
                <a:ea typeface="Arial"/>
                <a:cs typeface="Arial"/>
                <a:sym typeface="Arial"/>
              </a:rPr>
              <a:t>マイナンバーカードをお持ちの方は、ご自身でマイナンバー保険証の登録を行うことで、保険証として利用可能になります。登録状況はマイナポータルで確認できます。</a:t>
            </a:r>
            <a:endParaRPr sz="1500"/>
          </a:p>
          <a:p>
            <a:pPr marL="0" marR="0" lvl="0" indent="0" algn="just" rtl="0">
              <a:lnSpc>
                <a:spcPct val="140000"/>
              </a:lnSpc>
              <a:spcBef>
                <a:spcPts val="0"/>
              </a:spcBef>
              <a:spcAft>
                <a:spcPts val="0"/>
              </a:spcAft>
              <a:buNone/>
            </a:pPr>
            <a:r>
              <a:rPr lang="en-US" sz="1500" b="1" i="0" u="none" strike="noStrike" cap="none">
                <a:solidFill>
                  <a:srgbClr val="545454"/>
                </a:solidFill>
                <a:latin typeface="Arial"/>
                <a:ea typeface="Arial"/>
                <a:cs typeface="Arial"/>
                <a:sym typeface="Arial"/>
              </a:rPr>
              <a:t>まだ会社にマイナンバーを届け出ていない方は、登録と合わせて届け出をお願いします。マイナンバーカード未所持の方は、申請手続きが必要です。</a:t>
            </a:r>
            <a:endParaRPr sz="1500"/>
          </a:p>
          <a:p>
            <a:pPr marL="0" marR="0" lvl="0" indent="0" algn="just" rtl="0">
              <a:lnSpc>
                <a:spcPct val="140000"/>
              </a:lnSpc>
              <a:spcBef>
                <a:spcPts val="0"/>
              </a:spcBef>
              <a:spcAft>
                <a:spcPts val="0"/>
              </a:spcAft>
              <a:buNone/>
            </a:pPr>
            <a:endParaRPr sz="1500" b="1" i="0" u="none" strike="noStrike" cap="none">
              <a:solidFill>
                <a:srgbClr val="545454"/>
              </a:solidFill>
              <a:latin typeface="Arial"/>
              <a:ea typeface="Arial"/>
              <a:cs typeface="Arial"/>
              <a:sym typeface="Arial"/>
            </a:endParaRPr>
          </a:p>
          <a:p>
            <a:pPr marL="0" marR="0" lvl="0" indent="0" algn="just" rtl="0">
              <a:lnSpc>
                <a:spcPct val="140000"/>
              </a:lnSpc>
              <a:spcBef>
                <a:spcPts val="0"/>
              </a:spcBef>
              <a:spcAft>
                <a:spcPts val="0"/>
              </a:spcAft>
              <a:buNone/>
            </a:pPr>
            <a:r>
              <a:rPr lang="en-US" sz="1500" b="1" i="0" u="sng" strike="noStrike" cap="none">
                <a:solidFill>
                  <a:srgbClr val="545454"/>
                </a:solidFill>
                <a:latin typeface="Arial"/>
                <a:ea typeface="Arial"/>
                <a:cs typeface="Arial"/>
                <a:sym typeface="Arial"/>
              </a:rPr>
              <a:t>資格確認書の発行</a:t>
            </a:r>
            <a:endParaRPr sz="1500"/>
          </a:p>
          <a:p>
            <a:pPr marL="0" marR="0" lvl="0" indent="0" algn="just" rtl="0">
              <a:lnSpc>
                <a:spcPct val="140000"/>
              </a:lnSpc>
              <a:spcBef>
                <a:spcPts val="0"/>
              </a:spcBef>
              <a:spcAft>
                <a:spcPts val="0"/>
              </a:spcAft>
              <a:buNone/>
            </a:pPr>
            <a:r>
              <a:rPr lang="en-US" sz="1500" b="1" i="0" u="none" strike="noStrike" cap="none">
                <a:solidFill>
                  <a:srgbClr val="545454"/>
                </a:solidFill>
                <a:latin typeface="Arial"/>
                <a:ea typeface="Arial"/>
                <a:cs typeface="Arial"/>
                <a:sym typeface="Arial"/>
              </a:rPr>
              <a:t>マイナンバーカードを持っていない方や、マイナンバー保険証の登録が済んでいない方には、今後「資格確認書」が発行されます。</a:t>
            </a:r>
            <a:endParaRPr sz="1500"/>
          </a:p>
          <a:p>
            <a:pPr marL="0" marR="0" lvl="0" indent="0" algn="just" rtl="0">
              <a:lnSpc>
                <a:spcPct val="140000"/>
              </a:lnSpc>
              <a:spcBef>
                <a:spcPts val="0"/>
              </a:spcBef>
              <a:spcAft>
                <a:spcPts val="0"/>
              </a:spcAft>
              <a:buNone/>
            </a:pPr>
            <a:r>
              <a:rPr lang="en-US" sz="1500" b="1" i="0" u="none" strike="noStrike" cap="none">
                <a:solidFill>
                  <a:srgbClr val="545454"/>
                </a:solidFill>
                <a:latin typeface="Arial"/>
                <a:ea typeface="Arial"/>
                <a:cs typeface="Arial"/>
                <a:sym typeface="Arial"/>
              </a:rPr>
              <a:t>協会けんぽの資格確認書は有効期間が4～5年で、従来の健康保険証のようにプラスチック製です。現在の健康保険証の有効期限が切れる前に発行される予定です。</a:t>
            </a:r>
            <a:endParaRPr sz="1500"/>
          </a:p>
          <a:p>
            <a:pPr marL="0" marR="0" lvl="0" indent="0" algn="just" rtl="0">
              <a:lnSpc>
                <a:spcPct val="140000"/>
              </a:lnSpc>
              <a:spcBef>
                <a:spcPts val="0"/>
              </a:spcBef>
              <a:spcAft>
                <a:spcPts val="0"/>
              </a:spcAft>
              <a:buNone/>
            </a:pPr>
            <a:endParaRPr sz="1500" b="1" i="0" u="none" strike="noStrike" cap="none">
              <a:solidFill>
                <a:srgbClr val="545454"/>
              </a:solidFill>
              <a:latin typeface="Arial"/>
              <a:ea typeface="Arial"/>
              <a:cs typeface="Arial"/>
              <a:sym typeface="Arial"/>
            </a:endParaRPr>
          </a:p>
          <a:p>
            <a:pPr marL="0" marR="0" lvl="0" indent="0" algn="just" rtl="0">
              <a:lnSpc>
                <a:spcPct val="140000"/>
              </a:lnSpc>
              <a:spcBef>
                <a:spcPts val="0"/>
              </a:spcBef>
              <a:spcAft>
                <a:spcPts val="0"/>
              </a:spcAft>
              <a:buNone/>
            </a:pPr>
            <a:r>
              <a:rPr lang="en-US" sz="1500" b="1" i="0" u="sng" strike="noStrike" cap="none">
                <a:solidFill>
                  <a:srgbClr val="545454"/>
                </a:solidFill>
                <a:latin typeface="Arial"/>
                <a:ea typeface="Arial"/>
                <a:cs typeface="Arial"/>
                <a:sym typeface="Arial"/>
              </a:rPr>
              <a:t>資格情報のお知らせ</a:t>
            </a:r>
            <a:endParaRPr sz="1500"/>
          </a:p>
          <a:p>
            <a:pPr marL="0" marR="0" lvl="0" indent="0" algn="just" rtl="0">
              <a:lnSpc>
                <a:spcPct val="140000"/>
              </a:lnSpc>
              <a:spcBef>
                <a:spcPts val="0"/>
              </a:spcBef>
              <a:spcAft>
                <a:spcPts val="0"/>
              </a:spcAft>
              <a:buNone/>
            </a:pPr>
            <a:r>
              <a:rPr lang="en-US" sz="1500" b="1" i="0" u="none" strike="noStrike" cap="none">
                <a:solidFill>
                  <a:srgbClr val="545454"/>
                </a:solidFill>
                <a:latin typeface="Arial"/>
                <a:ea typeface="Arial"/>
                <a:cs typeface="Arial"/>
                <a:sym typeface="Arial"/>
              </a:rPr>
              <a:t>健康保険の加入情報が記載された「資格情報のお知らせ」が、協会けんぽより発行される予定です。これは、医療機関でカードリーダーが利用できない場合に、マイナンバーカードと併せて提示することで、健康保険証として使用可能です。9月に発行予定ですが、一部の方は2025年1月に発行される予定です。</a:t>
            </a:r>
            <a:endParaRPr sz="1500"/>
          </a:p>
          <a:p>
            <a:pPr marL="0" marR="0" lvl="0" indent="0" algn="just" rtl="0">
              <a:lnSpc>
                <a:spcPct val="140000"/>
              </a:lnSpc>
              <a:spcBef>
                <a:spcPts val="0"/>
              </a:spcBef>
              <a:spcAft>
                <a:spcPts val="0"/>
              </a:spcAft>
              <a:buNone/>
            </a:pPr>
            <a:endParaRPr sz="1500" b="1" i="0" u="none" strike="noStrike" cap="none">
              <a:solidFill>
                <a:srgbClr val="545454"/>
              </a:solidFill>
              <a:latin typeface="Arial"/>
              <a:ea typeface="Arial"/>
              <a:cs typeface="Arial"/>
              <a:sym typeface="Arial"/>
            </a:endParaRPr>
          </a:p>
          <a:p>
            <a:pPr marL="0" marR="0" lvl="0" indent="0" algn="just" rtl="0">
              <a:lnSpc>
                <a:spcPct val="140000"/>
              </a:lnSpc>
              <a:spcBef>
                <a:spcPts val="0"/>
              </a:spcBef>
              <a:spcAft>
                <a:spcPts val="0"/>
              </a:spcAft>
              <a:buNone/>
            </a:pPr>
            <a:r>
              <a:rPr lang="en-US" sz="1500" b="1" i="0" u="none" strike="noStrike" cap="none">
                <a:solidFill>
                  <a:srgbClr val="545454"/>
                </a:solidFill>
                <a:latin typeface="Arial"/>
                <a:ea typeface="Arial"/>
                <a:cs typeface="Arial"/>
                <a:sym typeface="Arial"/>
              </a:rPr>
              <a:t>お問い合わせ先：〇〇〇〇</a:t>
            </a: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pSp>
        <p:nvGrpSpPr>
          <p:cNvPr id="97" name="Google Shape;97;p2"/>
          <p:cNvGrpSpPr/>
          <p:nvPr/>
        </p:nvGrpSpPr>
        <p:grpSpPr>
          <a:xfrm>
            <a:off x="194299" y="-11386"/>
            <a:ext cx="167549" cy="887686"/>
            <a:chOff x="0" y="-47625"/>
            <a:chExt cx="44128" cy="233794"/>
          </a:xfrm>
        </p:grpSpPr>
        <p:sp>
          <p:nvSpPr>
            <p:cNvPr id="98" name="Google Shape;98;p2"/>
            <p:cNvSpPr/>
            <p:nvPr/>
          </p:nvSpPr>
          <p:spPr>
            <a:xfrm>
              <a:off x="0" y="0"/>
              <a:ext cx="44128" cy="186169"/>
            </a:xfrm>
            <a:custGeom>
              <a:avLst/>
              <a:gdLst/>
              <a:ahLst/>
              <a:cxnLst/>
              <a:rect l="l" t="t" r="r" b="b"/>
              <a:pathLst>
                <a:path w="44128" h="186169" extrusionOk="0">
                  <a:moveTo>
                    <a:pt x="0" y="0"/>
                  </a:moveTo>
                  <a:lnTo>
                    <a:pt x="44128" y="0"/>
                  </a:lnTo>
                  <a:lnTo>
                    <a:pt x="44128" y="186169"/>
                  </a:lnTo>
                  <a:lnTo>
                    <a:pt x="0" y="186169"/>
                  </a:lnTo>
                  <a:close/>
                </a:path>
              </a:pathLst>
            </a:custGeom>
            <a:solidFill>
              <a:srgbClr val="004EAE"/>
            </a:solidFill>
            <a:ln>
              <a:noFill/>
            </a:ln>
          </p:spPr>
          <p:txBody>
            <a:bodyPr/>
            <a:lstStyle/>
            <a:p>
              <a:endParaRPr lang="ja-JP" altLang="en-US"/>
            </a:p>
          </p:txBody>
        </p:sp>
        <p:sp>
          <p:nvSpPr>
            <p:cNvPr id="99" name="Google Shape;99;p2"/>
            <p:cNvSpPr txBox="1"/>
            <p:nvPr/>
          </p:nvSpPr>
          <p:spPr>
            <a:xfrm>
              <a:off x="0" y="-47625"/>
              <a:ext cx="44128" cy="233794"/>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00" name="Google Shape;100;p2"/>
          <p:cNvCxnSpPr/>
          <p:nvPr/>
        </p:nvCxnSpPr>
        <p:spPr>
          <a:xfrm>
            <a:off x="0" y="1009650"/>
            <a:ext cx="18288000" cy="0"/>
          </a:xfrm>
          <a:prstGeom prst="straightConnector1">
            <a:avLst/>
          </a:prstGeom>
          <a:noFill/>
          <a:ln w="38100" cap="flat" cmpd="sng">
            <a:solidFill>
              <a:srgbClr val="D9D9D9"/>
            </a:solidFill>
            <a:prstDash val="solid"/>
            <a:round/>
            <a:headEnd type="none" w="sm" len="sm"/>
            <a:tailEnd type="none" w="sm" len="sm"/>
          </a:ln>
        </p:spPr>
      </p:cxnSp>
      <p:sp>
        <p:nvSpPr>
          <p:cNvPr id="101" name="Google Shape;101;p2"/>
          <p:cNvSpPr/>
          <p:nvPr/>
        </p:nvSpPr>
        <p:spPr>
          <a:xfrm>
            <a:off x="3729040" y="3593356"/>
            <a:ext cx="641094" cy="663486"/>
          </a:xfrm>
          <a:custGeom>
            <a:avLst/>
            <a:gdLst/>
            <a:ahLst/>
            <a:cxnLst/>
            <a:rect l="l" t="t" r="r" b="b"/>
            <a:pathLst>
              <a:path w="641094" h="663486" extrusionOk="0">
                <a:moveTo>
                  <a:pt x="0" y="0"/>
                </a:moveTo>
                <a:lnTo>
                  <a:pt x="641093" y="0"/>
                </a:lnTo>
                <a:lnTo>
                  <a:pt x="641093" y="663486"/>
                </a:lnTo>
                <a:lnTo>
                  <a:pt x="0" y="663486"/>
                </a:lnTo>
                <a:lnTo>
                  <a:pt x="0" y="0"/>
                </a:lnTo>
                <a:close/>
              </a:path>
            </a:pathLst>
          </a:custGeom>
          <a:blipFill rotWithShape="1">
            <a:blip r:embed="rId3">
              <a:alphaModFix/>
            </a:blip>
            <a:stretch>
              <a:fillRect/>
            </a:stretch>
          </a:blipFill>
          <a:ln>
            <a:noFill/>
          </a:ln>
        </p:spPr>
        <p:txBody>
          <a:bodyPr/>
          <a:lstStyle/>
          <a:p>
            <a:endParaRPr lang="ja-JP" altLang="en-US"/>
          </a:p>
        </p:txBody>
      </p:sp>
      <p:sp>
        <p:nvSpPr>
          <p:cNvPr id="102" name="Google Shape;102;p2"/>
          <p:cNvSpPr/>
          <p:nvPr/>
        </p:nvSpPr>
        <p:spPr>
          <a:xfrm>
            <a:off x="3729040" y="4480014"/>
            <a:ext cx="641094" cy="663486"/>
          </a:xfrm>
          <a:custGeom>
            <a:avLst/>
            <a:gdLst/>
            <a:ahLst/>
            <a:cxnLst/>
            <a:rect l="l" t="t" r="r" b="b"/>
            <a:pathLst>
              <a:path w="641094" h="663486" extrusionOk="0">
                <a:moveTo>
                  <a:pt x="0" y="0"/>
                </a:moveTo>
                <a:lnTo>
                  <a:pt x="641093" y="0"/>
                </a:lnTo>
                <a:lnTo>
                  <a:pt x="641093" y="663486"/>
                </a:lnTo>
                <a:lnTo>
                  <a:pt x="0" y="663486"/>
                </a:lnTo>
                <a:lnTo>
                  <a:pt x="0" y="0"/>
                </a:lnTo>
                <a:close/>
              </a:path>
            </a:pathLst>
          </a:custGeom>
          <a:blipFill rotWithShape="1">
            <a:blip r:embed="rId3">
              <a:alphaModFix/>
            </a:blip>
            <a:stretch>
              <a:fillRect/>
            </a:stretch>
          </a:blipFill>
          <a:ln>
            <a:noFill/>
          </a:ln>
        </p:spPr>
        <p:txBody>
          <a:bodyPr/>
          <a:lstStyle/>
          <a:p>
            <a:endParaRPr lang="ja-JP" altLang="en-US"/>
          </a:p>
        </p:txBody>
      </p:sp>
      <p:sp>
        <p:nvSpPr>
          <p:cNvPr id="103" name="Google Shape;103;p2"/>
          <p:cNvSpPr/>
          <p:nvPr/>
        </p:nvSpPr>
        <p:spPr>
          <a:xfrm>
            <a:off x="3729040" y="6324600"/>
            <a:ext cx="641094" cy="663486"/>
          </a:xfrm>
          <a:custGeom>
            <a:avLst/>
            <a:gdLst/>
            <a:ahLst/>
            <a:cxnLst/>
            <a:rect l="l" t="t" r="r" b="b"/>
            <a:pathLst>
              <a:path w="641094" h="663486" extrusionOk="0">
                <a:moveTo>
                  <a:pt x="0" y="0"/>
                </a:moveTo>
                <a:lnTo>
                  <a:pt x="641093" y="0"/>
                </a:lnTo>
                <a:lnTo>
                  <a:pt x="641093" y="663486"/>
                </a:lnTo>
                <a:lnTo>
                  <a:pt x="0" y="663486"/>
                </a:lnTo>
                <a:lnTo>
                  <a:pt x="0" y="0"/>
                </a:lnTo>
                <a:close/>
              </a:path>
            </a:pathLst>
          </a:custGeom>
          <a:blipFill rotWithShape="1">
            <a:blip r:embed="rId3">
              <a:alphaModFix/>
            </a:blip>
            <a:stretch>
              <a:fillRect/>
            </a:stretch>
          </a:blipFill>
          <a:ln>
            <a:noFill/>
          </a:ln>
        </p:spPr>
        <p:txBody>
          <a:bodyPr/>
          <a:lstStyle/>
          <a:p>
            <a:endParaRPr lang="ja-JP" altLang="en-US"/>
          </a:p>
        </p:txBody>
      </p:sp>
      <p:grpSp>
        <p:nvGrpSpPr>
          <p:cNvPr id="104" name="Google Shape;104;p2"/>
          <p:cNvGrpSpPr/>
          <p:nvPr/>
        </p:nvGrpSpPr>
        <p:grpSpPr>
          <a:xfrm>
            <a:off x="4165699" y="2033050"/>
            <a:ext cx="9956602" cy="395405"/>
            <a:chOff x="0" y="-47625"/>
            <a:chExt cx="2622315" cy="104139"/>
          </a:xfrm>
        </p:grpSpPr>
        <p:sp>
          <p:nvSpPr>
            <p:cNvPr id="105" name="Google Shape;105;p2"/>
            <p:cNvSpPr/>
            <p:nvPr/>
          </p:nvSpPr>
          <p:spPr>
            <a:xfrm>
              <a:off x="0" y="0"/>
              <a:ext cx="2622315" cy="56514"/>
            </a:xfrm>
            <a:custGeom>
              <a:avLst/>
              <a:gdLst/>
              <a:ahLst/>
              <a:cxnLst/>
              <a:rect l="l" t="t" r="r" b="b"/>
              <a:pathLst>
                <a:path w="2622315" h="56514" extrusionOk="0">
                  <a:moveTo>
                    <a:pt x="0" y="0"/>
                  </a:moveTo>
                  <a:lnTo>
                    <a:pt x="2622315" y="0"/>
                  </a:lnTo>
                  <a:lnTo>
                    <a:pt x="2622315" y="56514"/>
                  </a:lnTo>
                  <a:lnTo>
                    <a:pt x="0" y="56514"/>
                  </a:lnTo>
                  <a:close/>
                </a:path>
              </a:pathLst>
            </a:custGeom>
            <a:solidFill>
              <a:srgbClr val="5CDFE5">
                <a:alpha val="29803"/>
              </a:srgbClr>
            </a:solidFill>
            <a:ln>
              <a:noFill/>
            </a:ln>
          </p:spPr>
          <p:txBody>
            <a:bodyPr/>
            <a:lstStyle/>
            <a:p>
              <a:endParaRPr lang="ja-JP" altLang="en-US"/>
            </a:p>
          </p:txBody>
        </p:sp>
        <p:sp>
          <p:nvSpPr>
            <p:cNvPr id="106" name="Google Shape;106;p2"/>
            <p:cNvSpPr txBox="1"/>
            <p:nvPr/>
          </p:nvSpPr>
          <p:spPr>
            <a:xfrm>
              <a:off x="0" y="-47625"/>
              <a:ext cx="2622315" cy="104139"/>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7" name="Google Shape;107;p2"/>
          <p:cNvSpPr/>
          <p:nvPr/>
        </p:nvSpPr>
        <p:spPr>
          <a:xfrm>
            <a:off x="3729040" y="7254786"/>
            <a:ext cx="641094" cy="663486"/>
          </a:xfrm>
          <a:custGeom>
            <a:avLst/>
            <a:gdLst/>
            <a:ahLst/>
            <a:cxnLst/>
            <a:rect l="l" t="t" r="r" b="b"/>
            <a:pathLst>
              <a:path w="641094" h="663486" extrusionOk="0">
                <a:moveTo>
                  <a:pt x="0" y="0"/>
                </a:moveTo>
                <a:lnTo>
                  <a:pt x="641093" y="0"/>
                </a:lnTo>
                <a:lnTo>
                  <a:pt x="641093" y="663487"/>
                </a:lnTo>
                <a:lnTo>
                  <a:pt x="0" y="663487"/>
                </a:lnTo>
                <a:lnTo>
                  <a:pt x="0" y="0"/>
                </a:lnTo>
                <a:close/>
              </a:path>
            </a:pathLst>
          </a:custGeom>
          <a:blipFill rotWithShape="1">
            <a:blip r:embed="rId3">
              <a:alphaModFix/>
            </a:blip>
            <a:stretch>
              <a:fillRect/>
            </a:stretch>
          </a:blipFill>
          <a:ln>
            <a:noFill/>
          </a:ln>
        </p:spPr>
        <p:txBody>
          <a:bodyPr/>
          <a:lstStyle/>
          <a:p>
            <a:endParaRPr lang="ja-JP" altLang="en-US"/>
          </a:p>
        </p:txBody>
      </p:sp>
      <p:grpSp>
        <p:nvGrpSpPr>
          <p:cNvPr id="108" name="Google Shape;108;p2"/>
          <p:cNvGrpSpPr/>
          <p:nvPr/>
        </p:nvGrpSpPr>
        <p:grpSpPr>
          <a:xfrm rot="5400000">
            <a:off x="8361905" y="8445626"/>
            <a:ext cx="925815" cy="1625348"/>
            <a:chOff x="0" y="-47625"/>
            <a:chExt cx="417681" cy="733274"/>
          </a:xfrm>
        </p:grpSpPr>
        <p:sp>
          <p:nvSpPr>
            <p:cNvPr id="109" name="Google Shape;109;p2"/>
            <p:cNvSpPr/>
            <p:nvPr/>
          </p:nvSpPr>
          <p:spPr>
            <a:xfrm>
              <a:off x="0" y="0"/>
              <a:ext cx="417681" cy="685649"/>
            </a:xfrm>
            <a:custGeom>
              <a:avLst/>
              <a:gdLst/>
              <a:ahLst/>
              <a:cxnLst/>
              <a:rect l="l" t="t" r="r" b="b"/>
              <a:pathLst>
                <a:path w="417681" h="685649" extrusionOk="0">
                  <a:moveTo>
                    <a:pt x="0" y="0"/>
                  </a:moveTo>
                  <a:lnTo>
                    <a:pt x="214481" y="0"/>
                  </a:lnTo>
                  <a:lnTo>
                    <a:pt x="417681" y="342824"/>
                  </a:lnTo>
                  <a:lnTo>
                    <a:pt x="214481" y="685649"/>
                  </a:lnTo>
                  <a:lnTo>
                    <a:pt x="0" y="685649"/>
                  </a:lnTo>
                  <a:lnTo>
                    <a:pt x="203200" y="342824"/>
                  </a:lnTo>
                  <a:lnTo>
                    <a:pt x="0" y="0"/>
                  </a:lnTo>
                  <a:close/>
                </a:path>
              </a:pathLst>
            </a:custGeom>
            <a:solidFill>
              <a:srgbClr val="004EAE"/>
            </a:solidFill>
            <a:ln>
              <a:noFill/>
            </a:ln>
          </p:spPr>
          <p:txBody>
            <a:bodyPr/>
            <a:lstStyle/>
            <a:p>
              <a:endParaRPr lang="ja-JP" altLang="en-US"/>
            </a:p>
          </p:txBody>
        </p:sp>
        <p:sp>
          <p:nvSpPr>
            <p:cNvPr id="110" name="Google Shape;110;p2"/>
            <p:cNvSpPr txBox="1"/>
            <p:nvPr/>
          </p:nvSpPr>
          <p:spPr>
            <a:xfrm>
              <a:off x="177800" y="-47625"/>
              <a:ext cx="163681" cy="73327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1" name="Google Shape;111;p2"/>
          <p:cNvSpPr txBox="1"/>
          <p:nvPr/>
        </p:nvSpPr>
        <p:spPr>
          <a:xfrm>
            <a:off x="2384567" y="1478171"/>
            <a:ext cx="11999082" cy="96266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600" b="1" i="0" u="none" strike="noStrike" cap="none">
                <a:solidFill>
                  <a:srgbClr val="545454"/>
                </a:solidFill>
                <a:latin typeface="Noto Sans JP"/>
                <a:ea typeface="Noto Sans JP"/>
                <a:cs typeface="Noto Sans JP"/>
                <a:sym typeface="Noto Sans JP"/>
              </a:rPr>
              <a:t>マイナ保険証開始に関する疑問点</a:t>
            </a:r>
            <a:endParaRPr/>
          </a:p>
        </p:txBody>
      </p:sp>
      <p:sp>
        <p:nvSpPr>
          <p:cNvPr id="112" name="Google Shape;112;p2"/>
          <p:cNvSpPr txBox="1"/>
          <p:nvPr/>
        </p:nvSpPr>
        <p:spPr>
          <a:xfrm>
            <a:off x="4982236" y="6295882"/>
            <a:ext cx="8467300" cy="62293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i="0" u="none" strike="noStrike" cap="none">
                <a:solidFill>
                  <a:srgbClr val="545454"/>
                </a:solidFill>
                <a:latin typeface="Noto Sans JP"/>
                <a:ea typeface="Noto Sans JP"/>
                <a:cs typeface="Noto Sans JP"/>
                <a:sym typeface="Noto Sans JP"/>
              </a:rPr>
              <a:t>有効期限があるの？</a:t>
            </a:r>
            <a:endParaRPr/>
          </a:p>
        </p:txBody>
      </p:sp>
      <p:sp>
        <p:nvSpPr>
          <p:cNvPr id="113" name="Google Shape;113;p2"/>
          <p:cNvSpPr txBox="1"/>
          <p:nvPr/>
        </p:nvSpPr>
        <p:spPr>
          <a:xfrm>
            <a:off x="4910350" y="3575532"/>
            <a:ext cx="8467300" cy="62293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i="0" u="none" strike="noStrike" cap="none">
                <a:solidFill>
                  <a:srgbClr val="545454"/>
                </a:solidFill>
                <a:latin typeface="Noto Sans JP"/>
                <a:ea typeface="Noto Sans JP"/>
                <a:cs typeface="Noto Sans JP"/>
                <a:sym typeface="Noto Sans JP"/>
              </a:rPr>
              <a:t>今の健康保険証は使えなくなるの？</a:t>
            </a:r>
            <a:endParaRPr/>
          </a:p>
        </p:txBody>
      </p:sp>
      <p:sp>
        <p:nvSpPr>
          <p:cNvPr id="114" name="Google Shape;114;p2"/>
          <p:cNvSpPr txBox="1"/>
          <p:nvPr/>
        </p:nvSpPr>
        <p:spPr>
          <a:xfrm>
            <a:off x="4934312" y="5406247"/>
            <a:ext cx="8443338" cy="62293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i="0" u="none" strike="noStrike" cap="none">
                <a:solidFill>
                  <a:srgbClr val="545454"/>
                </a:solidFill>
                <a:latin typeface="Noto Sans JP"/>
                <a:ea typeface="Noto Sans JP"/>
                <a:cs typeface="Noto Sans JP"/>
                <a:sym typeface="Noto Sans JP"/>
              </a:rPr>
              <a:t>マイナンバーカード持ってない社員は？</a:t>
            </a:r>
            <a:endParaRPr/>
          </a:p>
        </p:txBody>
      </p:sp>
      <p:sp>
        <p:nvSpPr>
          <p:cNvPr id="115" name="Google Shape;115;p2"/>
          <p:cNvSpPr txBox="1"/>
          <p:nvPr/>
        </p:nvSpPr>
        <p:spPr>
          <a:xfrm>
            <a:off x="4982236" y="7178586"/>
            <a:ext cx="8443338" cy="62293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i="0" u="none" strike="noStrike" cap="none">
                <a:solidFill>
                  <a:srgbClr val="545454"/>
                </a:solidFill>
                <a:latin typeface="Noto Sans JP"/>
                <a:ea typeface="Noto Sans JP"/>
                <a:cs typeface="Noto Sans JP"/>
                <a:sym typeface="Noto Sans JP"/>
              </a:rPr>
              <a:t>社会保険取得の手続き方法も変わるの？</a:t>
            </a:r>
            <a:endParaRPr/>
          </a:p>
        </p:txBody>
      </p:sp>
      <p:sp>
        <p:nvSpPr>
          <p:cNvPr id="116" name="Google Shape;116;p2"/>
          <p:cNvSpPr txBox="1"/>
          <p:nvPr/>
        </p:nvSpPr>
        <p:spPr>
          <a:xfrm>
            <a:off x="4934312" y="4520565"/>
            <a:ext cx="8467300" cy="62293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i="0" u="none" strike="noStrike" cap="none">
                <a:solidFill>
                  <a:srgbClr val="545454"/>
                </a:solidFill>
                <a:latin typeface="Noto Sans JP"/>
                <a:ea typeface="Noto Sans JP"/>
                <a:cs typeface="Noto Sans JP"/>
                <a:sym typeface="Noto Sans JP"/>
              </a:rPr>
              <a:t>今の健康保険証は返却するの？</a:t>
            </a:r>
            <a:endParaRPr/>
          </a:p>
        </p:txBody>
      </p:sp>
      <p:sp>
        <p:nvSpPr>
          <p:cNvPr id="117" name="Google Shape;117;p2"/>
          <p:cNvSpPr/>
          <p:nvPr/>
        </p:nvSpPr>
        <p:spPr>
          <a:xfrm>
            <a:off x="3729040" y="5394414"/>
            <a:ext cx="641094" cy="663486"/>
          </a:xfrm>
          <a:custGeom>
            <a:avLst/>
            <a:gdLst/>
            <a:ahLst/>
            <a:cxnLst/>
            <a:rect l="l" t="t" r="r" b="b"/>
            <a:pathLst>
              <a:path w="641094" h="663486" extrusionOk="0">
                <a:moveTo>
                  <a:pt x="0" y="0"/>
                </a:moveTo>
                <a:lnTo>
                  <a:pt x="641093" y="0"/>
                </a:lnTo>
                <a:lnTo>
                  <a:pt x="641093" y="663486"/>
                </a:lnTo>
                <a:lnTo>
                  <a:pt x="0" y="663486"/>
                </a:lnTo>
                <a:lnTo>
                  <a:pt x="0" y="0"/>
                </a:lnTo>
                <a:close/>
              </a:path>
            </a:pathLst>
          </a:custGeom>
          <a:blipFill rotWithShape="1">
            <a:blip r:embed="rId3">
              <a:alphaModFix/>
            </a:blip>
            <a:stretch>
              <a:fillRect/>
            </a:stretch>
          </a:blipFill>
          <a:ln>
            <a:noFill/>
          </a:ln>
        </p:spPr>
        <p:txBody>
          <a:bodyPr/>
          <a:lstStyle/>
          <a:p>
            <a:endParaRPr lang="ja-JP" altLang="en-US"/>
          </a:p>
        </p:txBody>
      </p:sp>
      <p:sp>
        <p:nvSpPr>
          <p:cNvPr id="118" name="Google Shape;118;p2"/>
          <p:cNvSpPr/>
          <p:nvPr/>
        </p:nvSpPr>
        <p:spPr>
          <a:xfrm>
            <a:off x="3729040" y="2710795"/>
            <a:ext cx="641094" cy="663486"/>
          </a:xfrm>
          <a:custGeom>
            <a:avLst/>
            <a:gdLst/>
            <a:ahLst/>
            <a:cxnLst/>
            <a:rect l="l" t="t" r="r" b="b"/>
            <a:pathLst>
              <a:path w="641094" h="663486" extrusionOk="0">
                <a:moveTo>
                  <a:pt x="0" y="0"/>
                </a:moveTo>
                <a:lnTo>
                  <a:pt x="641093" y="0"/>
                </a:lnTo>
                <a:lnTo>
                  <a:pt x="641093" y="663486"/>
                </a:lnTo>
                <a:lnTo>
                  <a:pt x="0" y="663486"/>
                </a:lnTo>
                <a:lnTo>
                  <a:pt x="0" y="0"/>
                </a:lnTo>
                <a:close/>
              </a:path>
            </a:pathLst>
          </a:custGeom>
          <a:blipFill rotWithShape="1">
            <a:blip r:embed="rId3">
              <a:alphaModFix/>
            </a:blip>
            <a:stretch>
              <a:fillRect/>
            </a:stretch>
          </a:blipFill>
          <a:ln>
            <a:noFill/>
          </a:ln>
        </p:spPr>
        <p:txBody>
          <a:bodyPr/>
          <a:lstStyle/>
          <a:p>
            <a:endParaRPr lang="ja-JP" altLang="en-US"/>
          </a:p>
        </p:txBody>
      </p:sp>
      <p:sp>
        <p:nvSpPr>
          <p:cNvPr id="119" name="Google Shape;119;p2"/>
          <p:cNvSpPr txBox="1"/>
          <p:nvPr/>
        </p:nvSpPr>
        <p:spPr>
          <a:xfrm>
            <a:off x="4970255" y="2692970"/>
            <a:ext cx="8467300" cy="62293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i="0" u="none" strike="noStrike" cap="none">
                <a:solidFill>
                  <a:srgbClr val="545454"/>
                </a:solidFill>
                <a:latin typeface="Noto Sans JP"/>
                <a:ea typeface="Noto Sans JP"/>
                <a:cs typeface="Noto Sans JP"/>
                <a:sym typeface="Noto Sans JP"/>
              </a:rPr>
              <a:t>マイナ保険証にすると何がよくなるの？</a:t>
            </a:r>
            <a:endParaRPr/>
          </a:p>
        </p:txBody>
      </p:sp>
      <p:sp>
        <p:nvSpPr>
          <p:cNvPr id="120" name="Google Shape;120;p2"/>
          <p:cNvSpPr/>
          <p:nvPr/>
        </p:nvSpPr>
        <p:spPr>
          <a:xfrm>
            <a:off x="3729040" y="8204023"/>
            <a:ext cx="641094" cy="663486"/>
          </a:xfrm>
          <a:custGeom>
            <a:avLst/>
            <a:gdLst/>
            <a:ahLst/>
            <a:cxnLst/>
            <a:rect l="l" t="t" r="r" b="b"/>
            <a:pathLst>
              <a:path w="641094" h="663486" extrusionOk="0">
                <a:moveTo>
                  <a:pt x="0" y="0"/>
                </a:moveTo>
                <a:lnTo>
                  <a:pt x="641093" y="0"/>
                </a:lnTo>
                <a:lnTo>
                  <a:pt x="641093" y="663486"/>
                </a:lnTo>
                <a:lnTo>
                  <a:pt x="0" y="663486"/>
                </a:lnTo>
                <a:lnTo>
                  <a:pt x="0" y="0"/>
                </a:lnTo>
                <a:close/>
              </a:path>
            </a:pathLst>
          </a:custGeom>
          <a:blipFill rotWithShape="1">
            <a:blip r:embed="rId3">
              <a:alphaModFix/>
            </a:blip>
            <a:stretch>
              <a:fillRect/>
            </a:stretch>
          </a:blipFill>
          <a:ln>
            <a:noFill/>
          </a:ln>
        </p:spPr>
        <p:txBody>
          <a:bodyPr/>
          <a:lstStyle/>
          <a:p>
            <a:endParaRPr lang="ja-JP" altLang="en-US"/>
          </a:p>
        </p:txBody>
      </p:sp>
      <p:sp>
        <p:nvSpPr>
          <p:cNvPr id="121" name="Google Shape;121;p2"/>
          <p:cNvSpPr txBox="1"/>
          <p:nvPr/>
        </p:nvSpPr>
        <p:spPr>
          <a:xfrm>
            <a:off x="5006198" y="8125371"/>
            <a:ext cx="9898584" cy="62293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i="0" u="none" strike="noStrike" cap="none">
                <a:solidFill>
                  <a:srgbClr val="545454"/>
                </a:solidFill>
                <a:latin typeface="Noto Sans JP"/>
                <a:ea typeface="Noto Sans JP"/>
                <a:cs typeface="Noto Sans JP"/>
                <a:sym typeface="Noto Sans JP"/>
              </a:rPr>
              <a:t>試用期間中は社保の手続きをしなくてもいい？</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pSp>
        <p:nvGrpSpPr>
          <p:cNvPr id="126" name="Google Shape;126;p3"/>
          <p:cNvGrpSpPr/>
          <p:nvPr/>
        </p:nvGrpSpPr>
        <p:grpSpPr>
          <a:xfrm>
            <a:off x="194299" y="-11386"/>
            <a:ext cx="167549" cy="887686"/>
            <a:chOff x="0" y="-47625"/>
            <a:chExt cx="44128" cy="233794"/>
          </a:xfrm>
        </p:grpSpPr>
        <p:sp>
          <p:nvSpPr>
            <p:cNvPr id="127" name="Google Shape;127;p3"/>
            <p:cNvSpPr/>
            <p:nvPr/>
          </p:nvSpPr>
          <p:spPr>
            <a:xfrm>
              <a:off x="0" y="0"/>
              <a:ext cx="44128" cy="186169"/>
            </a:xfrm>
            <a:custGeom>
              <a:avLst/>
              <a:gdLst/>
              <a:ahLst/>
              <a:cxnLst/>
              <a:rect l="l" t="t" r="r" b="b"/>
              <a:pathLst>
                <a:path w="44128" h="186169" extrusionOk="0">
                  <a:moveTo>
                    <a:pt x="0" y="0"/>
                  </a:moveTo>
                  <a:lnTo>
                    <a:pt x="44128" y="0"/>
                  </a:lnTo>
                  <a:lnTo>
                    <a:pt x="44128" y="186169"/>
                  </a:lnTo>
                  <a:lnTo>
                    <a:pt x="0" y="186169"/>
                  </a:lnTo>
                  <a:close/>
                </a:path>
              </a:pathLst>
            </a:custGeom>
            <a:solidFill>
              <a:srgbClr val="004EAE"/>
            </a:solidFill>
            <a:ln>
              <a:noFill/>
            </a:ln>
          </p:spPr>
          <p:txBody>
            <a:bodyPr/>
            <a:lstStyle/>
            <a:p>
              <a:endParaRPr lang="ja-JP" altLang="en-US"/>
            </a:p>
          </p:txBody>
        </p:sp>
        <p:sp>
          <p:nvSpPr>
            <p:cNvPr id="128" name="Google Shape;128;p3"/>
            <p:cNvSpPr txBox="1"/>
            <p:nvPr/>
          </p:nvSpPr>
          <p:spPr>
            <a:xfrm>
              <a:off x="0" y="-47625"/>
              <a:ext cx="44128" cy="233794"/>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29" name="Google Shape;129;p3"/>
          <p:cNvCxnSpPr/>
          <p:nvPr/>
        </p:nvCxnSpPr>
        <p:spPr>
          <a:xfrm>
            <a:off x="0" y="1009650"/>
            <a:ext cx="18288000" cy="0"/>
          </a:xfrm>
          <a:prstGeom prst="straightConnector1">
            <a:avLst/>
          </a:prstGeom>
          <a:noFill/>
          <a:ln w="38100" cap="flat" cmpd="sng">
            <a:solidFill>
              <a:srgbClr val="D9D9D9"/>
            </a:solidFill>
            <a:prstDash val="solid"/>
            <a:round/>
            <a:headEnd type="none" w="sm" len="sm"/>
            <a:tailEnd type="none" w="sm" len="sm"/>
          </a:ln>
        </p:spPr>
      </p:cxnSp>
      <p:grpSp>
        <p:nvGrpSpPr>
          <p:cNvPr id="130" name="Google Shape;130;p3"/>
          <p:cNvGrpSpPr/>
          <p:nvPr/>
        </p:nvGrpSpPr>
        <p:grpSpPr>
          <a:xfrm>
            <a:off x="10630212" y="-180826"/>
            <a:ext cx="6866336" cy="1141959"/>
            <a:chOff x="0" y="-47625"/>
            <a:chExt cx="1808418" cy="300763"/>
          </a:xfrm>
        </p:grpSpPr>
        <p:sp>
          <p:nvSpPr>
            <p:cNvPr id="131" name="Google Shape;131;p3"/>
            <p:cNvSpPr/>
            <p:nvPr/>
          </p:nvSpPr>
          <p:spPr>
            <a:xfrm>
              <a:off x="0" y="0"/>
              <a:ext cx="1808418" cy="253138"/>
            </a:xfrm>
            <a:custGeom>
              <a:avLst/>
              <a:gdLst/>
              <a:ahLst/>
              <a:cxnLst/>
              <a:rect l="l" t="t" r="r" b="b"/>
              <a:pathLst>
                <a:path w="1808418" h="253138" extrusionOk="0">
                  <a:moveTo>
                    <a:pt x="0" y="0"/>
                  </a:moveTo>
                  <a:lnTo>
                    <a:pt x="1808418" y="0"/>
                  </a:lnTo>
                  <a:lnTo>
                    <a:pt x="1808418" y="253138"/>
                  </a:lnTo>
                  <a:lnTo>
                    <a:pt x="0" y="253138"/>
                  </a:lnTo>
                  <a:close/>
                </a:path>
              </a:pathLst>
            </a:custGeom>
            <a:gradFill>
              <a:gsLst>
                <a:gs pos="0">
                  <a:srgbClr val="5DE0E6"/>
                </a:gs>
                <a:gs pos="100000">
                  <a:srgbClr val="004AAD"/>
                </a:gs>
              </a:gsLst>
              <a:lin ang="0" scaled="0"/>
            </a:gradFill>
            <a:ln>
              <a:noFill/>
            </a:ln>
          </p:spPr>
          <p:txBody>
            <a:bodyPr/>
            <a:lstStyle/>
            <a:p>
              <a:endParaRPr lang="ja-JP" altLang="en-US"/>
            </a:p>
          </p:txBody>
        </p:sp>
        <p:sp>
          <p:nvSpPr>
            <p:cNvPr id="132" name="Google Shape;132;p3"/>
            <p:cNvSpPr txBox="1"/>
            <p:nvPr/>
          </p:nvSpPr>
          <p:spPr>
            <a:xfrm>
              <a:off x="0" y="-47625"/>
              <a:ext cx="1808418" cy="300763"/>
            </a:xfrm>
            <a:prstGeom prst="rect">
              <a:avLst/>
            </a:prstGeom>
            <a:noFill/>
            <a:ln>
              <a:noFill/>
            </a:ln>
          </p:spPr>
          <p:txBody>
            <a:bodyPr spcFirstLastPara="1" wrap="square" lIns="50800" tIns="50800" rIns="50800" bIns="50800" anchor="ctr" anchorCtr="0">
              <a:noAutofit/>
            </a:bodyPr>
            <a:lstStyle/>
            <a:p>
              <a:pPr marL="0" marR="0" lvl="0" indent="0" algn="ctr" rtl="0">
                <a:lnSpc>
                  <a:spcPct val="140017"/>
                </a:lnSpc>
                <a:spcBef>
                  <a:spcPts val="0"/>
                </a:spcBef>
                <a:spcAft>
                  <a:spcPts val="0"/>
                </a:spcAft>
                <a:buNone/>
              </a:pPr>
              <a:r>
                <a:rPr lang="en-US" sz="2299" b="1" i="0" u="none" strike="noStrike" cap="none">
                  <a:solidFill>
                    <a:srgbClr val="FFFFFF"/>
                  </a:solidFill>
                  <a:latin typeface="Noto Sans JP"/>
                  <a:ea typeface="Noto Sans JP"/>
                  <a:cs typeface="Noto Sans JP"/>
                  <a:sym typeface="Noto Sans JP"/>
                </a:rPr>
                <a:t>メリット</a:t>
              </a:r>
              <a:endParaRPr/>
            </a:p>
          </p:txBody>
        </p:sp>
      </p:grpSp>
      <p:grpSp>
        <p:nvGrpSpPr>
          <p:cNvPr id="133" name="Google Shape;133;p3"/>
          <p:cNvGrpSpPr/>
          <p:nvPr/>
        </p:nvGrpSpPr>
        <p:grpSpPr>
          <a:xfrm>
            <a:off x="593724" y="1038374"/>
            <a:ext cx="15831710" cy="5487526"/>
            <a:chOff x="0" y="-241102"/>
            <a:chExt cx="21108946" cy="7316701"/>
          </a:xfrm>
        </p:grpSpPr>
        <p:grpSp>
          <p:nvGrpSpPr>
            <p:cNvPr id="134" name="Google Shape;134;p3"/>
            <p:cNvGrpSpPr/>
            <p:nvPr/>
          </p:nvGrpSpPr>
          <p:grpSpPr>
            <a:xfrm>
              <a:off x="0" y="-241102"/>
              <a:ext cx="21108946" cy="2346668"/>
              <a:chOff x="0" y="-47625"/>
              <a:chExt cx="4169668" cy="463539"/>
            </a:xfrm>
          </p:grpSpPr>
          <p:sp>
            <p:nvSpPr>
              <p:cNvPr id="135" name="Google Shape;135;p3"/>
              <p:cNvSpPr/>
              <p:nvPr/>
            </p:nvSpPr>
            <p:spPr>
              <a:xfrm>
                <a:off x="0" y="0"/>
                <a:ext cx="4169668" cy="415914"/>
              </a:xfrm>
              <a:custGeom>
                <a:avLst/>
                <a:gdLst/>
                <a:ahLst/>
                <a:cxnLst/>
                <a:rect l="l" t="t" r="r" b="b"/>
                <a:pathLst>
                  <a:path w="4169668" h="415914" extrusionOk="0">
                    <a:moveTo>
                      <a:pt x="24940" y="0"/>
                    </a:moveTo>
                    <a:lnTo>
                      <a:pt x="4144729" y="0"/>
                    </a:lnTo>
                    <a:cubicBezTo>
                      <a:pt x="4151343" y="0"/>
                      <a:pt x="4157687" y="2628"/>
                      <a:pt x="4162364" y="7305"/>
                    </a:cubicBezTo>
                    <a:cubicBezTo>
                      <a:pt x="4167041" y="11982"/>
                      <a:pt x="4169668" y="18325"/>
                      <a:pt x="4169668" y="24940"/>
                    </a:cubicBezTo>
                    <a:lnTo>
                      <a:pt x="4169668" y="390975"/>
                    </a:lnTo>
                    <a:cubicBezTo>
                      <a:pt x="4169668" y="404748"/>
                      <a:pt x="4158502" y="415914"/>
                      <a:pt x="4144729" y="415914"/>
                    </a:cubicBezTo>
                    <a:lnTo>
                      <a:pt x="24940" y="415914"/>
                    </a:lnTo>
                    <a:cubicBezTo>
                      <a:pt x="18325" y="415914"/>
                      <a:pt x="11982" y="413287"/>
                      <a:pt x="7305" y="408610"/>
                    </a:cubicBezTo>
                    <a:cubicBezTo>
                      <a:pt x="2628" y="403933"/>
                      <a:pt x="0" y="397589"/>
                      <a:pt x="0" y="390975"/>
                    </a:cubicBezTo>
                    <a:lnTo>
                      <a:pt x="0" y="24940"/>
                    </a:lnTo>
                    <a:cubicBezTo>
                      <a:pt x="0" y="18325"/>
                      <a:pt x="2628" y="11982"/>
                      <a:pt x="7305" y="7305"/>
                    </a:cubicBezTo>
                    <a:cubicBezTo>
                      <a:pt x="11982" y="2628"/>
                      <a:pt x="18325" y="0"/>
                      <a:pt x="24940"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txBox="1"/>
              <p:nvPr/>
            </p:nvSpPr>
            <p:spPr>
              <a:xfrm>
                <a:off x="0" y="-47625"/>
                <a:ext cx="4169668" cy="463539"/>
              </a:xfrm>
              <a:prstGeom prst="rect">
                <a:avLst/>
              </a:prstGeom>
              <a:noFill/>
              <a:ln>
                <a:noFill/>
              </a:ln>
            </p:spPr>
            <p:txBody>
              <a:bodyPr spcFirstLastPara="1" wrap="square" lIns="50800" tIns="50800" rIns="50800" bIns="50800" anchor="ctr" anchorCtr="0">
                <a:noAutofit/>
              </a:bodyPr>
              <a:lstStyle/>
              <a:p>
                <a:pPr marL="690874" marR="0" lvl="1" indent="-345437" algn="ctr" rtl="0">
                  <a:lnSpc>
                    <a:spcPct val="140012"/>
                  </a:lnSpc>
                  <a:spcBef>
                    <a:spcPts val="0"/>
                  </a:spcBef>
                  <a:spcAft>
                    <a:spcPts val="0"/>
                  </a:spcAft>
                  <a:buClr>
                    <a:srgbClr val="545454"/>
                  </a:buClr>
                  <a:buSzPts val="3199"/>
                  <a:buFont typeface="Arial"/>
                  <a:buChar char="•"/>
                </a:pPr>
                <a:r>
                  <a:rPr lang="en-US" sz="3199" b="1" i="0" u="none" strike="noStrike" cap="none">
                    <a:solidFill>
                      <a:srgbClr val="545454"/>
                    </a:solidFill>
                    <a:latin typeface="Noto Sans JP"/>
                    <a:ea typeface="Noto Sans JP"/>
                    <a:cs typeface="Noto Sans JP"/>
                    <a:sym typeface="Noto Sans JP"/>
                  </a:rPr>
                  <a:t>過去に処方された薬剤処方の情報が、おくすり手帳なしでも確認できる</a:t>
                </a:r>
                <a:endParaRPr/>
              </a:p>
            </p:txBody>
          </p:sp>
        </p:grpSp>
        <p:grpSp>
          <p:nvGrpSpPr>
            <p:cNvPr id="137" name="Google Shape;137;p3"/>
            <p:cNvGrpSpPr/>
            <p:nvPr/>
          </p:nvGrpSpPr>
          <p:grpSpPr>
            <a:xfrm>
              <a:off x="0" y="2243663"/>
              <a:ext cx="21108946" cy="2346668"/>
              <a:chOff x="0" y="-47625"/>
              <a:chExt cx="4169668" cy="463539"/>
            </a:xfrm>
          </p:grpSpPr>
          <p:sp>
            <p:nvSpPr>
              <p:cNvPr id="138" name="Google Shape;138;p3"/>
              <p:cNvSpPr/>
              <p:nvPr/>
            </p:nvSpPr>
            <p:spPr>
              <a:xfrm>
                <a:off x="0" y="0"/>
                <a:ext cx="4169668" cy="415914"/>
              </a:xfrm>
              <a:custGeom>
                <a:avLst/>
                <a:gdLst/>
                <a:ahLst/>
                <a:cxnLst/>
                <a:rect l="l" t="t" r="r" b="b"/>
                <a:pathLst>
                  <a:path w="4169668" h="415914" extrusionOk="0">
                    <a:moveTo>
                      <a:pt x="24940" y="0"/>
                    </a:moveTo>
                    <a:lnTo>
                      <a:pt x="4144729" y="0"/>
                    </a:lnTo>
                    <a:cubicBezTo>
                      <a:pt x="4151343" y="0"/>
                      <a:pt x="4157687" y="2628"/>
                      <a:pt x="4162364" y="7305"/>
                    </a:cubicBezTo>
                    <a:cubicBezTo>
                      <a:pt x="4167041" y="11982"/>
                      <a:pt x="4169668" y="18325"/>
                      <a:pt x="4169668" y="24940"/>
                    </a:cubicBezTo>
                    <a:lnTo>
                      <a:pt x="4169668" y="390975"/>
                    </a:lnTo>
                    <a:cubicBezTo>
                      <a:pt x="4169668" y="404748"/>
                      <a:pt x="4158502" y="415914"/>
                      <a:pt x="4144729" y="415914"/>
                    </a:cubicBezTo>
                    <a:lnTo>
                      <a:pt x="24940" y="415914"/>
                    </a:lnTo>
                    <a:cubicBezTo>
                      <a:pt x="18325" y="415914"/>
                      <a:pt x="11982" y="413287"/>
                      <a:pt x="7305" y="408610"/>
                    </a:cubicBezTo>
                    <a:cubicBezTo>
                      <a:pt x="2628" y="403933"/>
                      <a:pt x="0" y="397589"/>
                      <a:pt x="0" y="390975"/>
                    </a:cubicBezTo>
                    <a:lnTo>
                      <a:pt x="0" y="24940"/>
                    </a:lnTo>
                    <a:cubicBezTo>
                      <a:pt x="0" y="18325"/>
                      <a:pt x="2628" y="11982"/>
                      <a:pt x="7305" y="7305"/>
                    </a:cubicBezTo>
                    <a:cubicBezTo>
                      <a:pt x="11982" y="2628"/>
                      <a:pt x="18325" y="0"/>
                      <a:pt x="24940"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txBox="1"/>
              <p:nvPr/>
            </p:nvSpPr>
            <p:spPr>
              <a:xfrm>
                <a:off x="0" y="-47625"/>
                <a:ext cx="4169668" cy="463539"/>
              </a:xfrm>
              <a:prstGeom prst="rect">
                <a:avLst/>
              </a:prstGeom>
              <a:noFill/>
              <a:ln>
                <a:noFill/>
              </a:ln>
            </p:spPr>
            <p:txBody>
              <a:bodyPr spcFirstLastPara="1" wrap="square" lIns="50800" tIns="50800" rIns="50800" bIns="50800" anchor="ctr" anchorCtr="0">
                <a:noAutofit/>
              </a:bodyPr>
              <a:lstStyle/>
              <a:p>
                <a:pPr marL="690874" marR="0" lvl="1" indent="-345437" algn="l" rtl="0">
                  <a:lnSpc>
                    <a:spcPct val="140012"/>
                  </a:lnSpc>
                  <a:spcBef>
                    <a:spcPts val="0"/>
                  </a:spcBef>
                  <a:spcAft>
                    <a:spcPts val="0"/>
                  </a:spcAft>
                  <a:buClr>
                    <a:srgbClr val="545454"/>
                  </a:buClr>
                  <a:buSzPts val="3199"/>
                  <a:buFont typeface="Arial"/>
                  <a:buChar char="•"/>
                </a:pPr>
                <a:r>
                  <a:rPr lang="en-US" sz="3199" b="1" i="0" u="none" strike="noStrike" cap="none">
                    <a:solidFill>
                      <a:srgbClr val="545454"/>
                    </a:solidFill>
                    <a:latin typeface="Noto Sans JP"/>
                    <a:ea typeface="Noto Sans JP"/>
                    <a:cs typeface="Noto Sans JP"/>
                    <a:sym typeface="Noto Sans JP"/>
                  </a:rPr>
                  <a:t>            手続きなしで高額療養費限度額を超える支払いが免除される</a:t>
                </a:r>
                <a:endParaRPr/>
              </a:p>
            </p:txBody>
          </p:sp>
        </p:grpSp>
        <p:grpSp>
          <p:nvGrpSpPr>
            <p:cNvPr id="140" name="Google Shape;140;p3"/>
            <p:cNvGrpSpPr/>
            <p:nvPr/>
          </p:nvGrpSpPr>
          <p:grpSpPr>
            <a:xfrm>
              <a:off x="0" y="4728931"/>
              <a:ext cx="20908396" cy="2346668"/>
              <a:chOff x="0" y="-47625"/>
              <a:chExt cx="4130053" cy="463539"/>
            </a:xfrm>
          </p:grpSpPr>
          <p:sp>
            <p:nvSpPr>
              <p:cNvPr id="141" name="Google Shape;141;p3"/>
              <p:cNvSpPr/>
              <p:nvPr/>
            </p:nvSpPr>
            <p:spPr>
              <a:xfrm>
                <a:off x="0" y="0"/>
                <a:ext cx="4130053" cy="415914"/>
              </a:xfrm>
              <a:custGeom>
                <a:avLst/>
                <a:gdLst/>
                <a:ahLst/>
                <a:cxnLst/>
                <a:rect l="l" t="t" r="r" b="b"/>
                <a:pathLst>
                  <a:path w="4130053" h="415914" extrusionOk="0">
                    <a:moveTo>
                      <a:pt x="25179" y="0"/>
                    </a:moveTo>
                    <a:lnTo>
                      <a:pt x="4104873" y="0"/>
                    </a:lnTo>
                    <a:cubicBezTo>
                      <a:pt x="4118780" y="0"/>
                      <a:pt x="4130053" y="11273"/>
                      <a:pt x="4130053" y="25179"/>
                    </a:cubicBezTo>
                    <a:lnTo>
                      <a:pt x="4130053" y="390735"/>
                    </a:lnTo>
                    <a:cubicBezTo>
                      <a:pt x="4130053" y="404641"/>
                      <a:pt x="4118780" y="415914"/>
                      <a:pt x="4104873" y="415914"/>
                    </a:cubicBezTo>
                    <a:lnTo>
                      <a:pt x="25179" y="415914"/>
                    </a:lnTo>
                    <a:cubicBezTo>
                      <a:pt x="18501" y="415914"/>
                      <a:pt x="12097" y="413261"/>
                      <a:pt x="7375" y="408540"/>
                    </a:cubicBezTo>
                    <a:cubicBezTo>
                      <a:pt x="2653" y="403818"/>
                      <a:pt x="0" y="397413"/>
                      <a:pt x="0" y="390735"/>
                    </a:cubicBezTo>
                    <a:lnTo>
                      <a:pt x="0" y="25179"/>
                    </a:lnTo>
                    <a:cubicBezTo>
                      <a:pt x="0" y="11273"/>
                      <a:pt x="11273" y="0"/>
                      <a:pt x="25179"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txBox="1"/>
              <p:nvPr/>
            </p:nvSpPr>
            <p:spPr>
              <a:xfrm>
                <a:off x="0" y="-47625"/>
                <a:ext cx="4130052" cy="463539"/>
              </a:xfrm>
              <a:prstGeom prst="rect">
                <a:avLst/>
              </a:prstGeom>
              <a:noFill/>
              <a:ln>
                <a:noFill/>
              </a:ln>
            </p:spPr>
            <p:txBody>
              <a:bodyPr spcFirstLastPara="1" wrap="square" lIns="50800" tIns="50800" rIns="50800" bIns="50800" anchor="ctr" anchorCtr="0">
                <a:noAutofit/>
              </a:bodyPr>
              <a:lstStyle/>
              <a:p>
                <a:pPr marL="690874" marR="0" lvl="1" indent="-345437" algn="ctr" rtl="0">
                  <a:lnSpc>
                    <a:spcPct val="140012"/>
                  </a:lnSpc>
                  <a:spcBef>
                    <a:spcPts val="0"/>
                  </a:spcBef>
                  <a:spcAft>
                    <a:spcPts val="0"/>
                  </a:spcAft>
                  <a:buClr>
                    <a:srgbClr val="545454"/>
                  </a:buClr>
                  <a:buSzPts val="3199"/>
                  <a:buFont typeface="Arial"/>
                  <a:buChar char="•"/>
                </a:pPr>
                <a:r>
                  <a:rPr lang="en-US" sz="3199" b="1" i="0" u="none" strike="noStrike" cap="none">
                    <a:solidFill>
                      <a:srgbClr val="545454"/>
                    </a:solidFill>
                    <a:latin typeface="Noto Sans JP"/>
                    <a:ea typeface="Noto Sans JP"/>
                    <a:cs typeface="Noto Sans JP"/>
                    <a:sym typeface="Noto Sans JP"/>
                  </a:rPr>
                  <a:t>マイナポータルからe-TAXに連携することで、確定申告時に医療費控除が簡単に</a:t>
                </a:r>
                <a:endParaRPr/>
              </a:p>
            </p:txBody>
          </p:sp>
        </p:grpSp>
      </p:grpSp>
      <p:sp>
        <p:nvSpPr>
          <p:cNvPr id="143" name="Google Shape;143;p3"/>
          <p:cNvSpPr/>
          <p:nvPr/>
        </p:nvSpPr>
        <p:spPr>
          <a:xfrm>
            <a:off x="16425433" y="1203561"/>
            <a:ext cx="1588122" cy="1687379"/>
          </a:xfrm>
          <a:custGeom>
            <a:avLst/>
            <a:gdLst/>
            <a:ahLst/>
            <a:cxnLst/>
            <a:rect l="l" t="t" r="r" b="b"/>
            <a:pathLst>
              <a:path w="1588122" h="1687379" extrusionOk="0">
                <a:moveTo>
                  <a:pt x="0" y="0"/>
                </a:moveTo>
                <a:lnTo>
                  <a:pt x="1588122" y="0"/>
                </a:lnTo>
                <a:lnTo>
                  <a:pt x="1588122" y="1687380"/>
                </a:lnTo>
                <a:lnTo>
                  <a:pt x="0" y="1687380"/>
                </a:lnTo>
                <a:lnTo>
                  <a:pt x="0" y="0"/>
                </a:lnTo>
                <a:close/>
              </a:path>
            </a:pathLst>
          </a:custGeom>
          <a:blipFill rotWithShape="1">
            <a:blip r:embed="rId3">
              <a:alphaModFix/>
            </a:blip>
            <a:stretch>
              <a:fillRect/>
            </a:stretch>
          </a:blipFill>
          <a:ln>
            <a:noFill/>
          </a:ln>
        </p:spPr>
        <p:txBody>
          <a:bodyPr/>
          <a:lstStyle/>
          <a:p>
            <a:endParaRPr lang="ja-JP" altLang="en-US"/>
          </a:p>
        </p:txBody>
      </p:sp>
      <p:sp>
        <p:nvSpPr>
          <p:cNvPr id="144" name="Google Shape;144;p3"/>
          <p:cNvSpPr/>
          <p:nvPr/>
        </p:nvSpPr>
        <p:spPr>
          <a:xfrm>
            <a:off x="15590489" y="8072488"/>
            <a:ext cx="2697511" cy="1905235"/>
          </a:xfrm>
          <a:custGeom>
            <a:avLst/>
            <a:gdLst/>
            <a:ahLst/>
            <a:cxnLst/>
            <a:rect l="l" t="t" r="r" b="b"/>
            <a:pathLst>
              <a:path w="2697511" h="1905235" extrusionOk="0">
                <a:moveTo>
                  <a:pt x="0" y="0"/>
                </a:moveTo>
                <a:lnTo>
                  <a:pt x="2697511" y="0"/>
                </a:lnTo>
                <a:lnTo>
                  <a:pt x="2697511" y="1905235"/>
                </a:lnTo>
                <a:lnTo>
                  <a:pt x="0" y="1905235"/>
                </a:lnTo>
                <a:lnTo>
                  <a:pt x="0" y="0"/>
                </a:lnTo>
                <a:close/>
              </a:path>
            </a:pathLst>
          </a:custGeom>
          <a:blipFill rotWithShape="1">
            <a:blip r:embed="rId4">
              <a:alphaModFix/>
            </a:blip>
            <a:stretch>
              <a:fillRect/>
            </a:stretch>
          </a:blipFill>
          <a:ln>
            <a:noFill/>
          </a:ln>
        </p:spPr>
        <p:txBody>
          <a:bodyPr/>
          <a:lstStyle/>
          <a:p>
            <a:endParaRPr lang="ja-JP" altLang="en-US"/>
          </a:p>
        </p:txBody>
      </p:sp>
      <p:sp>
        <p:nvSpPr>
          <p:cNvPr id="145" name="Google Shape;145;p3"/>
          <p:cNvSpPr txBox="1"/>
          <p:nvPr/>
        </p:nvSpPr>
        <p:spPr>
          <a:xfrm>
            <a:off x="593724" y="173302"/>
            <a:ext cx="10036488" cy="62293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i="0" u="none" strike="noStrike" cap="none">
                <a:solidFill>
                  <a:srgbClr val="545454"/>
                </a:solidFill>
                <a:latin typeface="Noto Sans JP"/>
                <a:ea typeface="Noto Sans JP"/>
                <a:cs typeface="Noto Sans JP"/>
                <a:sym typeface="Noto Sans JP"/>
              </a:rPr>
              <a:t>マイナンバーカードの健康保険証のメリットは</a:t>
            </a:r>
            <a:endParaRPr/>
          </a:p>
        </p:txBody>
      </p:sp>
      <p:grpSp>
        <p:nvGrpSpPr>
          <p:cNvPr id="146" name="Google Shape;146;p3"/>
          <p:cNvGrpSpPr/>
          <p:nvPr/>
        </p:nvGrpSpPr>
        <p:grpSpPr>
          <a:xfrm>
            <a:off x="593674" y="1151998"/>
            <a:ext cx="15831812" cy="1760011"/>
            <a:chOff x="0" y="-47625"/>
            <a:chExt cx="4169668" cy="463539"/>
          </a:xfrm>
        </p:grpSpPr>
        <p:sp>
          <p:nvSpPr>
            <p:cNvPr id="147" name="Google Shape;147;p3"/>
            <p:cNvSpPr/>
            <p:nvPr/>
          </p:nvSpPr>
          <p:spPr>
            <a:xfrm>
              <a:off x="0" y="0"/>
              <a:ext cx="4169668" cy="415914"/>
            </a:xfrm>
            <a:custGeom>
              <a:avLst/>
              <a:gdLst/>
              <a:ahLst/>
              <a:cxnLst/>
              <a:rect l="l" t="t" r="r" b="b"/>
              <a:pathLst>
                <a:path w="4169668" h="415914" extrusionOk="0">
                  <a:moveTo>
                    <a:pt x="24940" y="0"/>
                  </a:moveTo>
                  <a:lnTo>
                    <a:pt x="4144729" y="0"/>
                  </a:lnTo>
                  <a:cubicBezTo>
                    <a:pt x="4151343" y="0"/>
                    <a:pt x="4157687" y="2628"/>
                    <a:pt x="4162364" y="7305"/>
                  </a:cubicBezTo>
                  <a:cubicBezTo>
                    <a:pt x="4167041" y="11982"/>
                    <a:pt x="4169668" y="18325"/>
                    <a:pt x="4169668" y="24940"/>
                  </a:cubicBezTo>
                  <a:lnTo>
                    <a:pt x="4169668" y="390975"/>
                  </a:lnTo>
                  <a:cubicBezTo>
                    <a:pt x="4169668" y="404748"/>
                    <a:pt x="4158502" y="415914"/>
                    <a:pt x="4144729" y="415914"/>
                  </a:cubicBezTo>
                  <a:lnTo>
                    <a:pt x="24940" y="415914"/>
                  </a:lnTo>
                  <a:cubicBezTo>
                    <a:pt x="18325" y="415914"/>
                    <a:pt x="11982" y="413287"/>
                    <a:pt x="7305" y="408610"/>
                  </a:cubicBezTo>
                  <a:cubicBezTo>
                    <a:pt x="2628" y="403933"/>
                    <a:pt x="0" y="397589"/>
                    <a:pt x="0" y="390975"/>
                  </a:cubicBezTo>
                  <a:lnTo>
                    <a:pt x="0" y="24940"/>
                  </a:lnTo>
                  <a:cubicBezTo>
                    <a:pt x="0" y="18325"/>
                    <a:pt x="2628" y="11982"/>
                    <a:pt x="7305" y="7305"/>
                  </a:cubicBezTo>
                  <a:cubicBezTo>
                    <a:pt x="11982" y="2628"/>
                    <a:pt x="18325" y="0"/>
                    <a:pt x="24940"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txBox="1"/>
            <p:nvPr/>
          </p:nvSpPr>
          <p:spPr>
            <a:xfrm>
              <a:off x="0" y="-47625"/>
              <a:ext cx="4169668" cy="463539"/>
            </a:xfrm>
            <a:prstGeom prst="rect">
              <a:avLst/>
            </a:prstGeom>
            <a:noFill/>
            <a:ln>
              <a:noFill/>
            </a:ln>
          </p:spPr>
          <p:txBody>
            <a:bodyPr spcFirstLastPara="1" wrap="square" lIns="50800" tIns="50800" rIns="50800" bIns="50800" anchor="ctr" anchorCtr="0">
              <a:noAutofit/>
            </a:bodyPr>
            <a:lstStyle/>
            <a:p>
              <a:pPr marL="690874" marR="0" lvl="1" indent="-345437" algn="l" rtl="0">
                <a:lnSpc>
                  <a:spcPct val="140012"/>
                </a:lnSpc>
                <a:spcBef>
                  <a:spcPts val="0"/>
                </a:spcBef>
                <a:spcAft>
                  <a:spcPts val="0"/>
                </a:spcAft>
                <a:buClr>
                  <a:srgbClr val="545454"/>
                </a:buClr>
                <a:buSzPts val="3199"/>
                <a:buFont typeface="Arial"/>
                <a:buChar char="•"/>
              </a:pPr>
              <a:r>
                <a:rPr lang="en-US" sz="3199" b="1" i="0" u="none" strike="noStrike" cap="none">
                  <a:solidFill>
                    <a:srgbClr val="545454"/>
                  </a:solidFill>
                  <a:latin typeface="Noto Sans JP"/>
                  <a:ea typeface="Noto Sans JP"/>
                  <a:cs typeface="Noto Sans JP"/>
                  <a:sym typeface="Noto Sans JP"/>
                </a:rPr>
                <a:t>過去に処方された薬剤処方の情報が、おくすり手帳なしでも確認できる</a:t>
              </a:r>
              <a:endParaRPr/>
            </a:p>
          </p:txBody>
        </p:sp>
      </p:grpSp>
      <p:grpSp>
        <p:nvGrpSpPr>
          <p:cNvPr id="149" name="Google Shape;149;p3"/>
          <p:cNvGrpSpPr/>
          <p:nvPr/>
        </p:nvGrpSpPr>
        <p:grpSpPr>
          <a:xfrm>
            <a:off x="593674" y="3011572"/>
            <a:ext cx="15831812" cy="1760011"/>
            <a:chOff x="0" y="-47625"/>
            <a:chExt cx="4169668" cy="463539"/>
          </a:xfrm>
        </p:grpSpPr>
        <p:sp>
          <p:nvSpPr>
            <p:cNvPr id="150" name="Google Shape;150;p3"/>
            <p:cNvSpPr/>
            <p:nvPr/>
          </p:nvSpPr>
          <p:spPr>
            <a:xfrm>
              <a:off x="0" y="0"/>
              <a:ext cx="4169668" cy="415914"/>
            </a:xfrm>
            <a:custGeom>
              <a:avLst/>
              <a:gdLst/>
              <a:ahLst/>
              <a:cxnLst/>
              <a:rect l="l" t="t" r="r" b="b"/>
              <a:pathLst>
                <a:path w="4169668" h="415914" extrusionOk="0">
                  <a:moveTo>
                    <a:pt x="24940" y="0"/>
                  </a:moveTo>
                  <a:lnTo>
                    <a:pt x="4144729" y="0"/>
                  </a:lnTo>
                  <a:cubicBezTo>
                    <a:pt x="4151343" y="0"/>
                    <a:pt x="4157687" y="2628"/>
                    <a:pt x="4162364" y="7305"/>
                  </a:cubicBezTo>
                  <a:cubicBezTo>
                    <a:pt x="4167041" y="11982"/>
                    <a:pt x="4169668" y="18325"/>
                    <a:pt x="4169668" y="24940"/>
                  </a:cubicBezTo>
                  <a:lnTo>
                    <a:pt x="4169668" y="390975"/>
                  </a:lnTo>
                  <a:cubicBezTo>
                    <a:pt x="4169668" y="404748"/>
                    <a:pt x="4158502" y="415914"/>
                    <a:pt x="4144729" y="415914"/>
                  </a:cubicBezTo>
                  <a:lnTo>
                    <a:pt x="24940" y="415914"/>
                  </a:lnTo>
                  <a:cubicBezTo>
                    <a:pt x="18325" y="415914"/>
                    <a:pt x="11982" y="413287"/>
                    <a:pt x="7305" y="408610"/>
                  </a:cubicBezTo>
                  <a:cubicBezTo>
                    <a:pt x="2628" y="403933"/>
                    <a:pt x="0" y="397589"/>
                    <a:pt x="0" y="390975"/>
                  </a:cubicBezTo>
                  <a:lnTo>
                    <a:pt x="0" y="24940"/>
                  </a:lnTo>
                  <a:cubicBezTo>
                    <a:pt x="0" y="18325"/>
                    <a:pt x="2628" y="11982"/>
                    <a:pt x="7305" y="7305"/>
                  </a:cubicBezTo>
                  <a:cubicBezTo>
                    <a:pt x="11982" y="2628"/>
                    <a:pt x="18325" y="0"/>
                    <a:pt x="24940"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txBox="1"/>
            <p:nvPr/>
          </p:nvSpPr>
          <p:spPr>
            <a:xfrm>
              <a:off x="0" y="-47625"/>
              <a:ext cx="4169668" cy="463539"/>
            </a:xfrm>
            <a:prstGeom prst="rect">
              <a:avLst/>
            </a:prstGeom>
            <a:noFill/>
            <a:ln>
              <a:noFill/>
            </a:ln>
          </p:spPr>
          <p:txBody>
            <a:bodyPr spcFirstLastPara="1" wrap="square" lIns="50800" tIns="50800" rIns="50800" bIns="50800" anchor="ctr" anchorCtr="0">
              <a:noAutofit/>
            </a:bodyPr>
            <a:lstStyle/>
            <a:p>
              <a:pPr marL="690874" marR="0" lvl="1" indent="-345437" algn="just" rtl="0">
                <a:lnSpc>
                  <a:spcPct val="140012"/>
                </a:lnSpc>
                <a:spcBef>
                  <a:spcPts val="0"/>
                </a:spcBef>
                <a:spcAft>
                  <a:spcPts val="0"/>
                </a:spcAft>
                <a:buClr>
                  <a:srgbClr val="545454"/>
                </a:buClr>
                <a:buSzPts val="3199"/>
                <a:buFont typeface="Arial"/>
                <a:buChar char="•"/>
              </a:pPr>
              <a:r>
                <a:rPr lang="en-US" sz="3199" b="1" i="0" u="none" strike="noStrike" cap="none">
                  <a:solidFill>
                    <a:srgbClr val="545454"/>
                  </a:solidFill>
                  <a:latin typeface="Noto Sans JP"/>
                  <a:ea typeface="Noto Sans JP"/>
                  <a:cs typeface="Noto Sans JP"/>
                  <a:sym typeface="Noto Sans JP"/>
                </a:rPr>
                <a:t> 手続きなしで高額療養費限度額を超える支払いが免除される</a:t>
              </a:r>
              <a:endParaRPr/>
            </a:p>
          </p:txBody>
        </p:sp>
      </p:grpSp>
      <p:grpSp>
        <p:nvGrpSpPr>
          <p:cNvPr id="152" name="Google Shape;152;p3"/>
          <p:cNvGrpSpPr/>
          <p:nvPr/>
        </p:nvGrpSpPr>
        <p:grpSpPr>
          <a:xfrm>
            <a:off x="593674" y="4771573"/>
            <a:ext cx="15831812" cy="1760011"/>
            <a:chOff x="0" y="-47625"/>
            <a:chExt cx="4169668" cy="463539"/>
          </a:xfrm>
        </p:grpSpPr>
        <p:sp>
          <p:nvSpPr>
            <p:cNvPr id="153" name="Google Shape;153;p3"/>
            <p:cNvSpPr/>
            <p:nvPr/>
          </p:nvSpPr>
          <p:spPr>
            <a:xfrm>
              <a:off x="0" y="0"/>
              <a:ext cx="4169668" cy="415914"/>
            </a:xfrm>
            <a:custGeom>
              <a:avLst/>
              <a:gdLst/>
              <a:ahLst/>
              <a:cxnLst/>
              <a:rect l="l" t="t" r="r" b="b"/>
              <a:pathLst>
                <a:path w="4169668" h="415914" extrusionOk="0">
                  <a:moveTo>
                    <a:pt x="24940" y="0"/>
                  </a:moveTo>
                  <a:lnTo>
                    <a:pt x="4144729" y="0"/>
                  </a:lnTo>
                  <a:cubicBezTo>
                    <a:pt x="4151343" y="0"/>
                    <a:pt x="4157687" y="2628"/>
                    <a:pt x="4162364" y="7305"/>
                  </a:cubicBezTo>
                  <a:cubicBezTo>
                    <a:pt x="4167041" y="11982"/>
                    <a:pt x="4169668" y="18325"/>
                    <a:pt x="4169668" y="24940"/>
                  </a:cubicBezTo>
                  <a:lnTo>
                    <a:pt x="4169668" y="390975"/>
                  </a:lnTo>
                  <a:cubicBezTo>
                    <a:pt x="4169668" y="404748"/>
                    <a:pt x="4158502" y="415914"/>
                    <a:pt x="4144729" y="415914"/>
                  </a:cubicBezTo>
                  <a:lnTo>
                    <a:pt x="24940" y="415914"/>
                  </a:lnTo>
                  <a:cubicBezTo>
                    <a:pt x="18325" y="415914"/>
                    <a:pt x="11982" y="413287"/>
                    <a:pt x="7305" y="408610"/>
                  </a:cubicBezTo>
                  <a:cubicBezTo>
                    <a:pt x="2628" y="403933"/>
                    <a:pt x="0" y="397589"/>
                    <a:pt x="0" y="390975"/>
                  </a:cubicBezTo>
                  <a:lnTo>
                    <a:pt x="0" y="24940"/>
                  </a:lnTo>
                  <a:cubicBezTo>
                    <a:pt x="0" y="18325"/>
                    <a:pt x="2628" y="11982"/>
                    <a:pt x="7305" y="7305"/>
                  </a:cubicBezTo>
                  <a:cubicBezTo>
                    <a:pt x="11982" y="2628"/>
                    <a:pt x="18325" y="0"/>
                    <a:pt x="24940"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txBox="1"/>
            <p:nvPr/>
          </p:nvSpPr>
          <p:spPr>
            <a:xfrm>
              <a:off x="0" y="-47625"/>
              <a:ext cx="4169668" cy="463539"/>
            </a:xfrm>
            <a:prstGeom prst="rect">
              <a:avLst/>
            </a:prstGeom>
            <a:noFill/>
            <a:ln>
              <a:noFill/>
            </a:ln>
          </p:spPr>
          <p:txBody>
            <a:bodyPr spcFirstLastPara="1" wrap="square" lIns="50800" tIns="50800" rIns="50800" bIns="50800" anchor="ctr" anchorCtr="0">
              <a:noAutofit/>
            </a:bodyPr>
            <a:lstStyle/>
            <a:p>
              <a:pPr marL="690874" marR="0" lvl="1" indent="-345437" algn="l" rtl="0">
                <a:lnSpc>
                  <a:spcPct val="140012"/>
                </a:lnSpc>
                <a:spcBef>
                  <a:spcPts val="0"/>
                </a:spcBef>
                <a:spcAft>
                  <a:spcPts val="0"/>
                </a:spcAft>
                <a:buClr>
                  <a:srgbClr val="545454"/>
                </a:buClr>
                <a:buSzPts val="3199"/>
                <a:buFont typeface="Arial"/>
                <a:buChar char="•"/>
              </a:pPr>
              <a:r>
                <a:rPr lang="en-US" sz="3199" b="1" i="0" u="none" strike="noStrike" cap="none">
                  <a:solidFill>
                    <a:srgbClr val="545454"/>
                  </a:solidFill>
                  <a:latin typeface="Noto Sans JP"/>
                  <a:ea typeface="Noto Sans JP"/>
                  <a:cs typeface="Noto Sans JP"/>
                  <a:sym typeface="Noto Sans JP"/>
                </a:rPr>
                <a:t>マイナポータルからe-TAXに連携することで、確定申告時に医療費控除が簡単に</a:t>
              </a:r>
              <a:endParaRPr/>
            </a:p>
          </p:txBody>
        </p:sp>
      </p:grpSp>
      <p:grpSp>
        <p:nvGrpSpPr>
          <p:cNvPr id="155" name="Google Shape;155;p3"/>
          <p:cNvGrpSpPr/>
          <p:nvPr/>
        </p:nvGrpSpPr>
        <p:grpSpPr>
          <a:xfrm>
            <a:off x="517462" y="6554623"/>
            <a:ext cx="15984216" cy="2055607"/>
            <a:chOff x="0" y="-47625"/>
            <a:chExt cx="4209807" cy="541391"/>
          </a:xfrm>
        </p:grpSpPr>
        <p:sp>
          <p:nvSpPr>
            <p:cNvPr id="156" name="Google Shape;156;p3"/>
            <p:cNvSpPr/>
            <p:nvPr/>
          </p:nvSpPr>
          <p:spPr>
            <a:xfrm>
              <a:off x="0" y="0"/>
              <a:ext cx="4209807" cy="493766"/>
            </a:xfrm>
            <a:custGeom>
              <a:avLst/>
              <a:gdLst/>
              <a:ahLst/>
              <a:cxnLst/>
              <a:rect l="l" t="t" r="r" b="b"/>
              <a:pathLst>
                <a:path w="4209807" h="493766" extrusionOk="0">
                  <a:moveTo>
                    <a:pt x="24702" y="0"/>
                  </a:moveTo>
                  <a:lnTo>
                    <a:pt x="4185105" y="0"/>
                  </a:lnTo>
                  <a:cubicBezTo>
                    <a:pt x="4198747" y="0"/>
                    <a:pt x="4209807" y="11059"/>
                    <a:pt x="4209807" y="24702"/>
                  </a:cubicBezTo>
                  <a:lnTo>
                    <a:pt x="4209807" y="469064"/>
                  </a:lnTo>
                  <a:cubicBezTo>
                    <a:pt x="4209807" y="475616"/>
                    <a:pt x="4207204" y="481899"/>
                    <a:pt x="4202572" y="486531"/>
                  </a:cubicBezTo>
                  <a:cubicBezTo>
                    <a:pt x="4197939" y="491164"/>
                    <a:pt x="4191656" y="493766"/>
                    <a:pt x="4185105" y="493766"/>
                  </a:cubicBezTo>
                  <a:lnTo>
                    <a:pt x="24702" y="493766"/>
                  </a:lnTo>
                  <a:cubicBezTo>
                    <a:pt x="11059" y="493766"/>
                    <a:pt x="0" y="482707"/>
                    <a:pt x="0" y="469064"/>
                  </a:cubicBezTo>
                  <a:lnTo>
                    <a:pt x="0" y="24702"/>
                  </a:lnTo>
                  <a:cubicBezTo>
                    <a:pt x="0" y="11059"/>
                    <a:pt x="11059" y="0"/>
                    <a:pt x="24702"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txBox="1"/>
            <p:nvPr/>
          </p:nvSpPr>
          <p:spPr>
            <a:xfrm>
              <a:off x="0" y="-47625"/>
              <a:ext cx="4209807" cy="541391"/>
            </a:xfrm>
            <a:prstGeom prst="rect">
              <a:avLst/>
            </a:prstGeom>
            <a:noFill/>
            <a:ln>
              <a:noFill/>
            </a:ln>
          </p:spPr>
          <p:txBody>
            <a:bodyPr spcFirstLastPara="1" wrap="square" lIns="50800" tIns="50800" rIns="50800" bIns="50800" anchor="ctr" anchorCtr="0">
              <a:noAutofit/>
            </a:bodyPr>
            <a:lstStyle/>
            <a:p>
              <a:pPr marL="690874" marR="0" lvl="1" indent="-345437" algn="l" rtl="0">
                <a:lnSpc>
                  <a:spcPct val="140012"/>
                </a:lnSpc>
                <a:spcBef>
                  <a:spcPts val="0"/>
                </a:spcBef>
                <a:spcAft>
                  <a:spcPts val="0"/>
                </a:spcAft>
                <a:buClr>
                  <a:srgbClr val="545454"/>
                </a:buClr>
                <a:buSzPts val="3199"/>
                <a:buFont typeface="Arial"/>
                <a:buChar char="•"/>
              </a:pPr>
              <a:r>
                <a:rPr lang="en-US" sz="3199" b="1" i="0" u="none" strike="noStrike" cap="none">
                  <a:solidFill>
                    <a:srgbClr val="545454"/>
                  </a:solidFill>
                  <a:latin typeface="Noto Sans JP"/>
                  <a:ea typeface="Noto Sans JP"/>
                  <a:cs typeface="Noto Sans JP"/>
                  <a:sym typeface="Noto Sans JP"/>
                </a:rPr>
                <a:t>健康保険証利用までの待ち時間が短縮できる</a:t>
              </a:r>
              <a:endParaRPr/>
            </a:p>
            <a:p>
              <a:pPr marL="0" marR="0" lvl="0" indent="0" algn="ctr" rtl="0">
                <a:lnSpc>
                  <a:spcPct val="140012"/>
                </a:lnSpc>
                <a:spcBef>
                  <a:spcPts val="0"/>
                </a:spcBef>
                <a:spcAft>
                  <a:spcPts val="0"/>
                </a:spcAft>
                <a:buNone/>
              </a:pPr>
              <a:r>
                <a:rPr lang="en-US" sz="3199" b="1" i="0" u="none" strike="noStrike" cap="none">
                  <a:solidFill>
                    <a:srgbClr val="545454"/>
                  </a:solidFill>
                  <a:latin typeface="Noto Sans JP"/>
                  <a:ea typeface="Noto Sans JP"/>
                  <a:cs typeface="Noto Sans JP"/>
                  <a:sym typeface="Noto Sans JP"/>
                </a:rPr>
                <a:t>　事業所までの郵送時間、従業員配布なしで、登録作業が完了すれば使用可能に。</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2" name="Google Shape;162;p4"/>
          <p:cNvGrpSpPr/>
          <p:nvPr/>
        </p:nvGrpSpPr>
        <p:grpSpPr>
          <a:xfrm>
            <a:off x="194299" y="-11386"/>
            <a:ext cx="167549" cy="887686"/>
            <a:chOff x="0" y="-47625"/>
            <a:chExt cx="44128" cy="233794"/>
          </a:xfrm>
        </p:grpSpPr>
        <p:sp>
          <p:nvSpPr>
            <p:cNvPr id="163" name="Google Shape;163;p4"/>
            <p:cNvSpPr/>
            <p:nvPr/>
          </p:nvSpPr>
          <p:spPr>
            <a:xfrm>
              <a:off x="0" y="0"/>
              <a:ext cx="44128" cy="186169"/>
            </a:xfrm>
            <a:custGeom>
              <a:avLst/>
              <a:gdLst/>
              <a:ahLst/>
              <a:cxnLst/>
              <a:rect l="l" t="t" r="r" b="b"/>
              <a:pathLst>
                <a:path w="44128" h="186169" extrusionOk="0">
                  <a:moveTo>
                    <a:pt x="0" y="0"/>
                  </a:moveTo>
                  <a:lnTo>
                    <a:pt x="44128" y="0"/>
                  </a:lnTo>
                  <a:lnTo>
                    <a:pt x="44128" y="186169"/>
                  </a:lnTo>
                  <a:lnTo>
                    <a:pt x="0" y="186169"/>
                  </a:lnTo>
                  <a:close/>
                </a:path>
              </a:pathLst>
            </a:custGeom>
            <a:solidFill>
              <a:srgbClr val="004EAE"/>
            </a:solidFill>
            <a:ln>
              <a:noFill/>
            </a:ln>
          </p:spPr>
          <p:txBody>
            <a:bodyPr/>
            <a:lstStyle/>
            <a:p>
              <a:endParaRPr lang="ja-JP" altLang="en-US"/>
            </a:p>
          </p:txBody>
        </p:sp>
        <p:sp>
          <p:nvSpPr>
            <p:cNvPr id="164" name="Google Shape;164;p4"/>
            <p:cNvSpPr txBox="1"/>
            <p:nvPr/>
          </p:nvSpPr>
          <p:spPr>
            <a:xfrm>
              <a:off x="0" y="-47625"/>
              <a:ext cx="44128" cy="233794"/>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65" name="Google Shape;165;p4"/>
          <p:cNvCxnSpPr/>
          <p:nvPr/>
        </p:nvCxnSpPr>
        <p:spPr>
          <a:xfrm>
            <a:off x="0" y="1009650"/>
            <a:ext cx="18288000" cy="0"/>
          </a:xfrm>
          <a:prstGeom prst="straightConnector1">
            <a:avLst/>
          </a:prstGeom>
          <a:noFill/>
          <a:ln w="38100" cap="flat" cmpd="sng">
            <a:solidFill>
              <a:srgbClr val="D9D9D9"/>
            </a:solidFill>
            <a:prstDash val="solid"/>
            <a:round/>
            <a:headEnd type="none" w="sm" len="sm"/>
            <a:tailEnd type="none" w="sm" len="sm"/>
          </a:ln>
        </p:spPr>
      </p:cxnSp>
      <p:grpSp>
        <p:nvGrpSpPr>
          <p:cNvPr id="166" name="Google Shape;166;p4"/>
          <p:cNvGrpSpPr/>
          <p:nvPr/>
        </p:nvGrpSpPr>
        <p:grpSpPr>
          <a:xfrm>
            <a:off x="10630212" y="-180826"/>
            <a:ext cx="6866336" cy="1141959"/>
            <a:chOff x="0" y="-47625"/>
            <a:chExt cx="1808418" cy="300763"/>
          </a:xfrm>
        </p:grpSpPr>
        <p:sp>
          <p:nvSpPr>
            <p:cNvPr id="167" name="Google Shape;167;p4"/>
            <p:cNvSpPr/>
            <p:nvPr/>
          </p:nvSpPr>
          <p:spPr>
            <a:xfrm>
              <a:off x="0" y="0"/>
              <a:ext cx="1808418" cy="253138"/>
            </a:xfrm>
            <a:custGeom>
              <a:avLst/>
              <a:gdLst/>
              <a:ahLst/>
              <a:cxnLst/>
              <a:rect l="l" t="t" r="r" b="b"/>
              <a:pathLst>
                <a:path w="1808418" h="253138" extrusionOk="0">
                  <a:moveTo>
                    <a:pt x="0" y="0"/>
                  </a:moveTo>
                  <a:lnTo>
                    <a:pt x="1808418" y="0"/>
                  </a:lnTo>
                  <a:lnTo>
                    <a:pt x="1808418" y="253138"/>
                  </a:lnTo>
                  <a:lnTo>
                    <a:pt x="0" y="253138"/>
                  </a:lnTo>
                  <a:close/>
                </a:path>
              </a:pathLst>
            </a:custGeom>
            <a:gradFill>
              <a:gsLst>
                <a:gs pos="0">
                  <a:srgbClr val="5DE0E6"/>
                </a:gs>
                <a:gs pos="100000">
                  <a:srgbClr val="004AAD"/>
                </a:gs>
              </a:gsLst>
              <a:lin ang="0" scaled="0"/>
            </a:gradFill>
            <a:ln>
              <a:noFill/>
            </a:ln>
          </p:spPr>
          <p:txBody>
            <a:bodyPr/>
            <a:lstStyle/>
            <a:p>
              <a:endParaRPr lang="ja-JP" altLang="en-US"/>
            </a:p>
          </p:txBody>
        </p:sp>
        <p:sp>
          <p:nvSpPr>
            <p:cNvPr id="168" name="Google Shape;168;p4"/>
            <p:cNvSpPr txBox="1"/>
            <p:nvPr/>
          </p:nvSpPr>
          <p:spPr>
            <a:xfrm>
              <a:off x="0" y="-47625"/>
              <a:ext cx="1808418" cy="300763"/>
            </a:xfrm>
            <a:prstGeom prst="rect">
              <a:avLst/>
            </a:prstGeom>
            <a:noFill/>
            <a:ln>
              <a:noFill/>
            </a:ln>
          </p:spPr>
          <p:txBody>
            <a:bodyPr spcFirstLastPara="1" wrap="square" lIns="50800" tIns="50800" rIns="50800" bIns="50800" anchor="ctr" anchorCtr="0">
              <a:noAutofit/>
            </a:bodyPr>
            <a:lstStyle/>
            <a:p>
              <a:pPr marL="0" marR="0" lvl="0" indent="0" algn="ctr" rtl="0">
                <a:lnSpc>
                  <a:spcPct val="140017"/>
                </a:lnSpc>
                <a:spcBef>
                  <a:spcPts val="0"/>
                </a:spcBef>
                <a:spcAft>
                  <a:spcPts val="0"/>
                </a:spcAft>
                <a:buNone/>
              </a:pPr>
              <a:r>
                <a:rPr lang="en-US" sz="2299" b="1" i="0" u="none" strike="noStrike" cap="none">
                  <a:solidFill>
                    <a:srgbClr val="FFFFFF"/>
                  </a:solidFill>
                  <a:latin typeface="Noto Sans JP"/>
                  <a:ea typeface="Noto Sans JP"/>
                  <a:cs typeface="Noto Sans JP"/>
                  <a:sym typeface="Noto Sans JP"/>
                </a:rPr>
                <a:t>デメリット</a:t>
              </a:r>
              <a:endParaRPr/>
            </a:p>
          </p:txBody>
        </p:sp>
      </p:grpSp>
      <p:sp>
        <p:nvSpPr>
          <p:cNvPr id="169" name="Google Shape;169;p4"/>
          <p:cNvSpPr txBox="1"/>
          <p:nvPr/>
        </p:nvSpPr>
        <p:spPr>
          <a:xfrm>
            <a:off x="361849" y="173302"/>
            <a:ext cx="10268363" cy="62293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i="0" u="none" strike="noStrike" cap="none">
                <a:solidFill>
                  <a:srgbClr val="545454"/>
                </a:solidFill>
                <a:latin typeface="Noto Sans JP"/>
                <a:ea typeface="Noto Sans JP"/>
                <a:cs typeface="Noto Sans JP"/>
                <a:sym typeface="Noto Sans JP"/>
              </a:rPr>
              <a:t>マイナンバーカードの健康保険証のデメリットは</a:t>
            </a:r>
            <a:endParaRPr/>
          </a:p>
        </p:txBody>
      </p:sp>
      <p:grpSp>
        <p:nvGrpSpPr>
          <p:cNvPr id="170" name="Google Shape;170;p4"/>
          <p:cNvGrpSpPr/>
          <p:nvPr/>
        </p:nvGrpSpPr>
        <p:grpSpPr>
          <a:xfrm>
            <a:off x="695274" y="5301442"/>
            <a:ext cx="16897451" cy="3558803"/>
            <a:chOff x="0" y="-76200"/>
            <a:chExt cx="4450358" cy="937298"/>
          </a:xfrm>
        </p:grpSpPr>
        <p:sp>
          <p:nvSpPr>
            <p:cNvPr id="171" name="Google Shape;171;p4"/>
            <p:cNvSpPr/>
            <p:nvPr/>
          </p:nvSpPr>
          <p:spPr>
            <a:xfrm>
              <a:off x="0" y="0"/>
              <a:ext cx="4450357" cy="861098"/>
            </a:xfrm>
            <a:custGeom>
              <a:avLst/>
              <a:gdLst/>
              <a:ahLst/>
              <a:cxnLst/>
              <a:rect l="l" t="t" r="r" b="b"/>
              <a:pathLst>
                <a:path w="4450357" h="861098" extrusionOk="0">
                  <a:moveTo>
                    <a:pt x="23367" y="0"/>
                  </a:moveTo>
                  <a:lnTo>
                    <a:pt x="4426991" y="0"/>
                  </a:lnTo>
                  <a:cubicBezTo>
                    <a:pt x="4439896" y="0"/>
                    <a:pt x="4450357" y="10462"/>
                    <a:pt x="4450357" y="23367"/>
                  </a:cubicBezTo>
                  <a:lnTo>
                    <a:pt x="4450357" y="837731"/>
                  </a:lnTo>
                  <a:cubicBezTo>
                    <a:pt x="4450357" y="843928"/>
                    <a:pt x="4447896" y="849872"/>
                    <a:pt x="4443514" y="854254"/>
                  </a:cubicBezTo>
                  <a:cubicBezTo>
                    <a:pt x="4439131" y="858636"/>
                    <a:pt x="4433188" y="861098"/>
                    <a:pt x="4426991" y="861098"/>
                  </a:cubicBezTo>
                  <a:lnTo>
                    <a:pt x="23367" y="861098"/>
                  </a:lnTo>
                  <a:cubicBezTo>
                    <a:pt x="10462" y="861098"/>
                    <a:pt x="0" y="850636"/>
                    <a:pt x="0" y="837731"/>
                  </a:cubicBezTo>
                  <a:lnTo>
                    <a:pt x="0" y="23367"/>
                  </a:lnTo>
                  <a:cubicBezTo>
                    <a:pt x="0" y="10462"/>
                    <a:pt x="10462" y="0"/>
                    <a:pt x="23367"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txBox="1"/>
            <p:nvPr/>
          </p:nvSpPr>
          <p:spPr>
            <a:xfrm>
              <a:off x="0" y="-76200"/>
              <a:ext cx="4450358" cy="937298"/>
            </a:xfrm>
            <a:prstGeom prst="rect">
              <a:avLst/>
            </a:prstGeom>
            <a:noFill/>
            <a:ln>
              <a:noFill/>
            </a:ln>
          </p:spPr>
          <p:txBody>
            <a:bodyPr spcFirstLastPara="1" wrap="square" lIns="50800" tIns="50800" rIns="50800" bIns="50800" anchor="ctr" anchorCtr="0">
              <a:noAutofit/>
            </a:bodyPr>
            <a:lstStyle/>
            <a:p>
              <a:pPr marL="777232" marR="0" lvl="1" indent="-388615" algn="l" rtl="0">
                <a:lnSpc>
                  <a:spcPct val="140011"/>
                </a:lnSpc>
                <a:spcBef>
                  <a:spcPts val="0"/>
                </a:spcBef>
                <a:spcAft>
                  <a:spcPts val="0"/>
                </a:spcAft>
                <a:buClr>
                  <a:srgbClr val="545454"/>
                </a:buClr>
                <a:buSzPts val="3599"/>
                <a:buFont typeface="Arial"/>
                <a:buChar char="•"/>
              </a:pPr>
              <a:r>
                <a:rPr lang="en-US" sz="3599" b="1" i="0" u="none" strike="noStrike" cap="none">
                  <a:solidFill>
                    <a:srgbClr val="545454"/>
                  </a:solidFill>
                  <a:latin typeface="Noto Sans JP"/>
                  <a:ea typeface="Noto Sans JP"/>
                  <a:cs typeface="Noto Sans JP"/>
                  <a:sym typeface="Noto Sans JP"/>
                </a:rPr>
                <a:t>入社後5日以内のマイナンバーの登録による取得手続きが厳格化されるため、手続き期間がタイト</a:t>
              </a:r>
              <a:endParaRPr/>
            </a:p>
            <a:p>
              <a:pPr marL="0" marR="0" lvl="0" indent="0" algn="l" rtl="0">
                <a:lnSpc>
                  <a:spcPct val="140011"/>
                </a:lnSpc>
                <a:spcBef>
                  <a:spcPts val="0"/>
                </a:spcBef>
                <a:spcAft>
                  <a:spcPts val="0"/>
                </a:spcAft>
                <a:buNone/>
              </a:pPr>
              <a:r>
                <a:rPr lang="en-US" sz="3599" b="1" i="0" u="none" strike="noStrike" cap="none">
                  <a:solidFill>
                    <a:srgbClr val="545454"/>
                  </a:solidFill>
                  <a:latin typeface="Noto Sans JP"/>
                  <a:ea typeface="Noto Sans JP"/>
                  <a:cs typeface="Noto Sans JP"/>
                  <a:sym typeface="Noto Sans JP"/>
                </a:rPr>
                <a:t>　→　試用期間であっても入社初日から数えて5日以内の手続きが必要です</a:t>
              </a:r>
              <a:endParaRPr/>
            </a:p>
            <a:p>
              <a:pPr marL="0" marR="0" lvl="0" indent="0" algn="l" rtl="0">
                <a:lnSpc>
                  <a:spcPct val="124451"/>
                </a:lnSpc>
                <a:spcBef>
                  <a:spcPts val="0"/>
                </a:spcBef>
                <a:spcAft>
                  <a:spcPts val="0"/>
                </a:spcAft>
                <a:buNone/>
              </a:pPr>
              <a:endParaRPr sz="3599" b="1" i="0" u="none" strike="noStrike" cap="none">
                <a:solidFill>
                  <a:srgbClr val="545454"/>
                </a:solidFill>
                <a:latin typeface="Noto Sans JP"/>
                <a:ea typeface="Noto Sans JP"/>
                <a:cs typeface="Noto Sans JP"/>
                <a:sym typeface="Noto Sans JP"/>
              </a:endParaRPr>
            </a:p>
          </p:txBody>
        </p:sp>
      </p:grpSp>
      <p:grpSp>
        <p:nvGrpSpPr>
          <p:cNvPr id="173" name="Google Shape;173;p4"/>
          <p:cNvGrpSpPr/>
          <p:nvPr/>
        </p:nvGrpSpPr>
        <p:grpSpPr>
          <a:xfrm>
            <a:off x="599096" y="1384261"/>
            <a:ext cx="17245151" cy="3558803"/>
            <a:chOff x="0" y="-76200"/>
            <a:chExt cx="4450358" cy="937298"/>
          </a:xfrm>
        </p:grpSpPr>
        <p:sp>
          <p:nvSpPr>
            <p:cNvPr id="174" name="Google Shape;174;p4"/>
            <p:cNvSpPr/>
            <p:nvPr/>
          </p:nvSpPr>
          <p:spPr>
            <a:xfrm>
              <a:off x="0" y="0"/>
              <a:ext cx="4450357" cy="861098"/>
            </a:xfrm>
            <a:custGeom>
              <a:avLst/>
              <a:gdLst/>
              <a:ahLst/>
              <a:cxnLst/>
              <a:rect l="l" t="t" r="r" b="b"/>
              <a:pathLst>
                <a:path w="4450357" h="861098" extrusionOk="0">
                  <a:moveTo>
                    <a:pt x="23367" y="0"/>
                  </a:moveTo>
                  <a:lnTo>
                    <a:pt x="4426991" y="0"/>
                  </a:lnTo>
                  <a:cubicBezTo>
                    <a:pt x="4439896" y="0"/>
                    <a:pt x="4450357" y="10462"/>
                    <a:pt x="4450357" y="23367"/>
                  </a:cubicBezTo>
                  <a:lnTo>
                    <a:pt x="4450357" y="837731"/>
                  </a:lnTo>
                  <a:cubicBezTo>
                    <a:pt x="4450357" y="843928"/>
                    <a:pt x="4447896" y="849872"/>
                    <a:pt x="4443514" y="854254"/>
                  </a:cubicBezTo>
                  <a:cubicBezTo>
                    <a:pt x="4439131" y="858636"/>
                    <a:pt x="4433188" y="861098"/>
                    <a:pt x="4426991" y="861098"/>
                  </a:cubicBezTo>
                  <a:lnTo>
                    <a:pt x="23367" y="861098"/>
                  </a:lnTo>
                  <a:cubicBezTo>
                    <a:pt x="10462" y="861098"/>
                    <a:pt x="0" y="850636"/>
                    <a:pt x="0" y="837731"/>
                  </a:cubicBezTo>
                  <a:lnTo>
                    <a:pt x="0" y="23367"/>
                  </a:lnTo>
                  <a:cubicBezTo>
                    <a:pt x="0" y="10462"/>
                    <a:pt x="10462" y="0"/>
                    <a:pt x="23367"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txBox="1"/>
            <p:nvPr/>
          </p:nvSpPr>
          <p:spPr>
            <a:xfrm>
              <a:off x="0" y="-76200"/>
              <a:ext cx="4450358" cy="937298"/>
            </a:xfrm>
            <a:prstGeom prst="rect">
              <a:avLst/>
            </a:prstGeom>
            <a:noFill/>
            <a:ln>
              <a:noFill/>
            </a:ln>
          </p:spPr>
          <p:txBody>
            <a:bodyPr spcFirstLastPara="1" wrap="square" lIns="50800" tIns="50800" rIns="50800" bIns="50800" anchor="ctr" anchorCtr="0">
              <a:noAutofit/>
            </a:bodyPr>
            <a:lstStyle/>
            <a:p>
              <a:pPr marL="777232" marR="0" lvl="1" indent="-388615" algn="l" rtl="0">
                <a:lnSpc>
                  <a:spcPct val="140011"/>
                </a:lnSpc>
                <a:spcBef>
                  <a:spcPts val="0"/>
                </a:spcBef>
                <a:spcAft>
                  <a:spcPts val="0"/>
                </a:spcAft>
                <a:buClr>
                  <a:srgbClr val="545454"/>
                </a:buClr>
                <a:buSzPts val="3599"/>
                <a:buFont typeface="Arial"/>
                <a:buChar char="•"/>
              </a:pPr>
              <a:r>
                <a:rPr lang="en-US" sz="3599" b="1" i="0" u="none" strike="noStrike" cap="none" dirty="0" err="1">
                  <a:solidFill>
                    <a:srgbClr val="545454"/>
                  </a:solidFill>
                  <a:latin typeface="Noto Sans JP"/>
                  <a:ea typeface="Noto Sans JP"/>
                  <a:cs typeface="Noto Sans JP"/>
                  <a:sym typeface="Noto Sans JP"/>
                </a:rPr>
                <a:t>入社時に制度案内を適切におこなわないと保険証利用に支障が出る可能性あり</a:t>
              </a:r>
              <a:endParaRPr dirty="0"/>
            </a:p>
            <a:p>
              <a:pPr marL="0" marR="0" lvl="0" indent="0" algn="l" rtl="0">
                <a:lnSpc>
                  <a:spcPct val="140011"/>
                </a:lnSpc>
                <a:spcBef>
                  <a:spcPts val="0"/>
                </a:spcBef>
                <a:spcAft>
                  <a:spcPts val="0"/>
                </a:spcAft>
                <a:buNone/>
              </a:pPr>
              <a:r>
                <a:rPr lang="en-US" sz="3599" b="1" i="0" u="none" strike="noStrike" cap="none" dirty="0">
                  <a:solidFill>
                    <a:srgbClr val="545454"/>
                  </a:solidFill>
                  <a:latin typeface="Noto Sans JP"/>
                  <a:ea typeface="Noto Sans JP"/>
                  <a:cs typeface="Noto Sans JP"/>
                  <a:sym typeface="Noto Sans JP"/>
                </a:rPr>
                <a:t>　　・</a:t>
              </a:r>
              <a:r>
                <a:rPr lang="en-US" sz="3599" b="1" i="0" u="none" strike="noStrike" cap="none" dirty="0" err="1">
                  <a:solidFill>
                    <a:srgbClr val="545454"/>
                  </a:solidFill>
                  <a:latin typeface="Noto Sans JP"/>
                  <a:ea typeface="Noto Sans JP"/>
                  <a:cs typeface="Noto Sans JP"/>
                  <a:sym typeface="Noto Sans JP"/>
                </a:rPr>
                <a:t>マイナンバーカードの発行状況確認</a:t>
              </a:r>
              <a:endParaRPr dirty="0"/>
            </a:p>
            <a:p>
              <a:pPr marL="0" marR="0" lvl="0" indent="0" algn="l" rtl="0">
                <a:lnSpc>
                  <a:spcPct val="140011"/>
                </a:lnSpc>
                <a:spcBef>
                  <a:spcPts val="0"/>
                </a:spcBef>
                <a:spcAft>
                  <a:spcPts val="0"/>
                </a:spcAft>
                <a:buNone/>
              </a:pPr>
              <a:r>
                <a:rPr lang="en-US" sz="3599" b="1" i="0" u="none" strike="noStrike" cap="none" dirty="0">
                  <a:solidFill>
                    <a:srgbClr val="545454"/>
                  </a:solidFill>
                  <a:latin typeface="Noto Sans JP"/>
                  <a:ea typeface="Noto Sans JP"/>
                  <a:cs typeface="Noto Sans JP"/>
                  <a:sym typeface="Noto Sans JP"/>
                </a:rPr>
                <a:t>　　・</a:t>
              </a:r>
              <a:r>
                <a:rPr lang="en-US" sz="3599" b="1" i="0" u="none" strike="noStrike" cap="none" dirty="0" err="1">
                  <a:solidFill>
                    <a:srgbClr val="545454"/>
                  </a:solidFill>
                  <a:latin typeface="Noto Sans JP"/>
                  <a:ea typeface="Noto Sans JP"/>
                  <a:cs typeface="Noto Sans JP"/>
                  <a:sym typeface="Noto Sans JP"/>
                </a:rPr>
                <a:t>マイナ保険証利用の紐付け案内</a:t>
              </a:r>
              <a:endParaRPr dirty="0"/>
            </a:p>
            <a:p>
              <a:pPr marL="0" marR="0" lvl="0" indent="0" algn="l" rtl="0">
                <a:lnSpc>
                  <a:spcPct val="124451"/>
                </a:lnSpc>
                <a:spcBef>
                  <a:spcPts val="0"/>
                </a:spcBef>
                <a:spcAft>
                  <a:spcPts val="0"/>
                </a:spcAft>
                <a:buNone/>
              </a:pPr>
              <a:endParaRPr sz="3599" b="1" i="0" u="none" strike="noStrike" cap="none" dirty="0">
                <a:solidFill>
                  <a:srgbClr val="545454"/>
                </a:solidFill>
                <a:latin typeface="Noto Sans JP"/>
                <a:ea typeface="Noto Sans JP"/>
                <a:cs typeface="Noto Sans JP"/>
                <a:sym typeface="Noto Sans J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5"/>
          <p:cNvGrpSpPr/>
          <p:nvPr/>
        </p:nvGrpSpPr>
        <p:grpSpPr>
          <a:xfrm>
            <a:off x="194299" y="-11386"/>
            <a:ext cx="167549" cy="887686"/>
            <a:chOff x="0" y="-47625"/>
            <a:chExt cx="44128" cy="233794"/>
          </a:xfrm>
        </p:grpSpPr>
        <p:sp>
          <p:nvSpPr>
            <p:cNvPr id="181" name="Google Shape;181;p5"/>
            <p:cNvSpPr/>
            <p:nvPr/>
          </p:nvSpPr>
          <p:spPr>
            <a:xfrm>
              <a:off x="0" y="0"/>
              <a:ext cx="44128" cy="186169"/>
            </a:xfrm>
            <a:custGeom>
              <a:avLst/>
              <a:gdLst/>
              <a:ahLst/>
              <a:cxnLst/>
              <a:rect l="l" t="t" r="r" b="b"/>
              <a:pathLst>
                <a:path w="44128" h="186169" extrusionOk="0">
                  <a:moveTo>
                    <a:pt x="0" y="0"/>
                  </a:moveTo>
                  <a:lnTo>
                    <a:pt x="44128" y="0"/>
                  </a:lnTo>
                  <a:lnTo>
                    <a:pt x="44128" y="186169"/>
                  </a:lnTo>
                  <a:lnTo>
                    <a:pt x="0" y="186169"/>
                  </a:lnTo>
                  <a:close/>
                </a:path>
              </a:pathLst>
            </a:custGeom>
            <a:solidFill>
              <a:srgbClr val="004EAE"/>
            </a:solidFill>
            <a:ln>
              <a:noFill/>
            </a:ln>
          </p:spPr>
          <p:txBody>
            <a:bodyPr/>
            <a:lstStyle/>
            <a:p>
              <a:endParaRPr lang="ja-JP" altLang="en-US"/>
            </a:p>
          </p:txBody>
        </p:sp>
        <p:sp>
          <p:nvSpPr>
            <p:cNvPr id="182" name="Google Shape;182;p5"/>
            <p:cNvSpPr txBox="1"/>
            <p:nvPr/>
          </p:nvSpPr>
          <p:spPr>
            <a:xfrm>
              <a:off x="0" y="-47625"/>
              <a:ext cx="44128" cy="233794"/>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83" name="Google Shape;183;p5"/>
          <p:cNvCxnSpPr/>
          <p:nvPr/>
        </p:nvCxnSpPr>
        <p:spPr>
          <a:xfrm>
            <a:off x="0" y="1009650"/>
            <a:ext cx="18288000" cy="0"/>
          </a:xfrm>
          <a:prstGeom prst="straightConnector1">
            <a:avLst/>
          </a:prstGeom>
          <a:noFill/>
          <a:ln w="38100" cap="flat" cmpd="sng">
            <a:solidFill>
              <a:srgbClr val="D9D9D9"/>
            </a:solidFill>
            <a:prstDash val="solid"/>
            <a:round/>
            <a:headEnd type="none" w="sm" len="sm"/>
            <a:tailEnd type="none" w="sm" len="sm"/>
          </a:ln>
        </p:spPr>
      </p:cxnSp>
      <p:grpSp>
        <p:nvGrpSpPr>
          <p:cNvPr id="184" name="Google Shape;184;p5"/>
          <p:cNvGrpSpPr/>
          <p:nvPr/>
        </p:nvGrpSpPr>
        <p:grpSpPr>
          <a:xfrm>
            <a:off x="1067838" y="1038374"/>
            <a:ext cx="15776967" cy="1501304"/>
            <a:chOff x="0" y="-47625"/>
            <a:chExt cx="4155251" cy="395405"/>
          </a:xfrm>
        </p:grpSpPr>
        <p:sp>
          <p:nvSpPr>
            <p:cNvPr id="185" name="Google Shape;185;p5"/>
            <p:cNvSpPr/>
            <p:nvPr/>
          </p:nvSpPr>
          <p:spPr>
            <a:xfrm>
              <a:off x="0" y="0"/>
              <a:ext cx="4155251" cy="347780"/>
            </a:xfrm>
            <a:custGeom>
              <a:avLst/>
              <a:gdLst/>
              <a:ahLst/>
              <a:cxnLst/>
              <a:rect l="l" t="t" r="r" b="b"/>
              <a:pathLst>
                <a:path w="4155251" h="347780" extrusionOk="0">
                  <a:moveTo>
                    <a:pt x="25026" y="0"/>
                  </a:moveTo>
                  <a:lnTo>
                    <a:pt x="4130224" y="0"/>
                  </a:lnTo>
                  <a:cubicBezTo>
                    <a:pt x="4144046" y="0"/>
                    <a:pt x="4155251" y="11205"/>
                    <a:pt x="4155251" y="25026"/>
                  </a:cubicBezTo>
                  <a:lnTo>
                    <a:pt x="4155251" y="322754"/>
                  </a:lnTo>
                  <a:cubicBezTo>
                    <a:pt x="4155251" y="329391"/>
                    <a:pt x="4152614" y="335757"/>
                    <a:pt x="4147920" y="340450"/>
                  </a:cubicBezTo>
                  <a:cubicBezTo>
                    <a:pt x="4143227" y="345144"/>
                    <a:pt x="4136862" y="347780"/>
                    <a:pt x="4130224" y="347780"/>
                  </a:cubicBezTo>
                  <a:lnTo>
                    <a:pt x="25026" y="347780"/>
                  </a:lnTo>
                  <a:cubicBezTo>
                    <a:pt x="11205" y="347780"/>
                    <a:pt x="0" y="336576"/>
                    <a:pt x="0" y="322754"/>
                  </a:cubicBezTo>
                  <a:lnTo>
                    <a:pt x="0" y="25026"/>
                  </a:lnTo>
                  <a:cubicBezTo>
                    <a:pt x="0" y="18389"/>
                    <a:pt x="2637" y="12023"/>
                    <a:pt x="7330" y="7330"/>
                  </a:cubicBezTo>
                  <a:cubicBezTo>
                    <a:pt x="12023" y="2637"/>
                    <a:pt x="18389" y="0"/>
                    <a:pt x="25026"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txBox="1"/>
            <p:nvPr/>
          </p:nvSpPr>
          <p:spPr>
            <a:xfrm>
              <a:off x="0" y="-47625"/>
              <a:ext cx="4155251" cy="395405"/>
            </a:xfrm>
            <a:prstGeom prst="rect">
              <a:avLst/>
            </a:prstGeom>
            <a:noFill/>
            <a:ln>
              <a:noFill/>
            </a:ln>
          </p:spPr>
          <p:txBody>
            <a:bodyPr spcFirstLastPara="1" wrap="square" lIns="50800" tIns="50800" rIns="50800" bIns="50800" anchor="ctr" anchorCtr="0">
              <a:noAutofit/>
            </a:bodyPr>
            <a:lstStyle/>
            <a:p>
              <a:pPr marL="690874" marR="0" lvl="1" indent="-345437" algn="ctr" rtl="0">
                <a:lnSpc>
                  <a:spcPct val="140012"/>
                </a:lnSpc>
                <a:spcBef>
                  <a:spcPts val="0"/>
                </a:spcBef>
                <a:spcAft>
                  <a:spcPts val="0"/>
                </a:spcAft>
                <a:buClr>
                  <a:srgbClr val="545454"/>
                </a:buClr>
                <a:buSzPts val="3199"/>
                <a:buFont typeface="Arial"/>
                <a:buChar char="•"/>
              </a:pPr>
              <a:r>
                <a:rPr lang="en-US" sz="3199" b="1" i="0" u="none" strike="noStrike" cap="none">
                  <a:solidFill>
                    <a:srgbClr val="545454"/>
                  </a:solidFill>
                  <a:latin typeface="Noto Sans JP"/>
                  <a:ea typeface="Noto Sans JP"/>
                  <a:cs typeface="Noto Sans JP"/>
                  <a:sym typeface="Noto Sans JP"/>
                </a:rPr>
                <a:t>令和6年12月2日以降、現行の保険証の新規発行は行われない。</a:t>
              </a:r>
              <a:endParaRPr/>
            </a:p>
          </p:txBody>
        </p:sp>
      </p:grpSp>
      <p:grpSp>
        <p:nvGrpSpPr>
          <p:cNvPr id="187" name="Google Shape;187;p5"/>
          <p:cNvGrpSpPr/>
          <p:nvPr/>
        </p:nvGrpSpPr>
        <p:grpSpPr>
          <a:xfrm>
            <a:off x="1067838" y="2596662"/>
            <a:ext cx="15776967" cy="1501304"/>
            <a:chOff x="0" y="-47625"/>
            <a:chExt cx="4155251" cy="395405"/>
          </a:xfrm>
        </p:grpSpPr>
        <p:sp>
          <p:nvSpPr>
            <p:cNvPr id="188" name="Google Shape;188;p5"/>
            <p:cNvSpPr/>
            <p:nvPr/>
          </p:nvSpPr>
          <p:spPr>
            <a:xfrm>
              <a:off x="0" y="0"/>
              <a:ext cx="4155251" cy="347780"/>
            </a:xfrm>
            <a:custGeom>
              <a:avLst/>
              <a:gdLst/>
              <a:ahLst/>
              <a:cxnLst/>
              <a:rect l="l" t="t" r="r" b="b"/>
              <a:pathLst>
                <a:path w="4155251" h="347780" extrusionOk="0">
                  <a:moveTo>
                    <a:pt x="25026" y="0"/>
                  </a:moveTo>
                  <a:lnTo>
                    <a:pt x="4130224" y="0"/>
                  </a:lnTo>
                  <a:cubicBezTo>
                    <a:pt x="4144046" y="0"/>
                    <a:pt x="4155251" y="11205"/>
                    <a:pt x="4155251" y="25026"/>
                  </a:cubicBezTo>
                  <a:lnTo>
                    <a:pt x="4155251" y="322754"/>
                  </a:lnTo>
                  <a:cubicBezTo>
                    <a:pt x="4155251" y="329391"/>
                    <a:pt x="4152614" y="335757"/>
                    <a:pt x="4147920" y="340450"/>
                  </a:cubicBezTo>
                  <a:cubicBezTo>
                    <a:pt x="4143227" y="345144"/>
                    <a:pt x="4136862" y="347780"/>
                    <a:pt x="4130224" y="347780"/>
                  </a:cubicBezTo>
                  <a:lnTo>
                    <a:pt x="25026" y="347780"/>
                  </a:lnTo>
                  <a:cubicBezTo>
                    <a:pt x="11205" y="347780"/>
                    <a:pt x="0" y="336576"/>
                    <a:pt x="0" y="322754"/>
                  </a:cubicBezTo>
                  <a:lnTo>
                    <a:pt x="0" y="25026"/>
                  </a:lnTo>
                  <a:cubicBezTo>
                    <a:pt x="0" y="18389"/>
                    <a:pt x="2637" y="12023"/>
                    <a:pt x="7330" y="7330"/>
                  </a:cubicBezTo>
                  <a:cubicBezTo>
                    <a:pt x="12023" y="2637"/>
                    <a:pt x="18389" y="0"/>
                    <a:pt x="25026"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txBox="1"/>
            <p:nvPr/>
          </p:nvSpPr>
          <p:spPr>
            <a:xfrm>
              <a:off x="0" y="-47625"/>
              <a:ext cx="4155251" cy="395405"/>
            </a:xfrm>
            <a:prstGeom prst="rect">
              <a:avLst/>
            </a:prstGeom>
            <a:noFill/>
            <a:ln>
              <a:noFill/>
            </a:ln>
          </p:spPr>
          <p:txBody>
            <a:bodyPr spcFirstLastPara="1" wrap="square" lIns="50800" tIns="50800" rIns="50800" bIns="50800" anchor="ctr" anchorCtr="0">
              <a:noAutofit/>
            </a:bodyPr>
            <a:lstStyle/>
            <a:p>
              <a:pPr marL="914400" marR="0" lvl="0" indent="0" algn="l" rtl="0">
                <a:lnSpc>
                  <a:spcPct val="140012"/>
                </a:lnSpc>
                <a:spcBef>
                  <a:spcPts val="0"/>
                </a:spcBef>
                <a:spcAft>
                  <a:spcPts val="0"/>
                </a:spcAft>
                <a:buNone/>
              </a:pPr>
              <a:r>
                <a:rPr lang="en-US" sz="3199" b="1" i="0" u="none" strike="noStrike" cap="none">
                  <a:solidFill>
                    <a:srgbClr val="545454"/>
                  </a:solidFill>
                  <a:latin typeface="Noto Sans JP"/>
                  <a:ea typeface="Noto Sans JP"/>
                  <a:cs typeface="Noto Sans JP"/>
                  <a:sym typeface="Noto Sans JP"/>
                </a:rPr>
                <a:t>　　</a:t>
              </a:r>
              <a:r>
                <a:rPr lang="en-US" sz="3199" b="1">
                  <a:solidFill>
                    <a:srgbClr val="545454"/>
                  </a:solidFill>
                  <a:latin typeface="Noto Sans JP"/>
                  <a:ea typeface="Noto Sans JP"/>
                  <a:cs typeface="Noto Sans JP"/>
                  <a:sym typeface="Noto Sans JP"/>
                </a:rPr>
                <a:t>  ・</a:t>
              </a:r>
              <a:r>
                <a:rPr lang="en-US" sz="3199" b="1" i="0" u="none" strike="noStrike" cap="none">
                  <a:solidFill>
                    <a:srgbClr val="545454"/>
                  </a:solidFill>
                  <a:latin typeface="Noto Sans JP"/>
                  <a:ea typeface="Noto Sans JP"/>
                  <a:cs typeface="Noto Sans JP"/>
                  <a:sym typeface="Noto Sans JP"/>
                </a:rPr>
                <a:t>令和6年12月2日時点で有効な健康保険証は、</a:t>
              </a:r>
              <a:r>
                <a:rPr lang="en-US" sz="3199" b="1" i="0" u="none" strike="noStrike" cap="none">
                  <a:solidFill>
                    <a:srgbClr val="FF3131"/>
                  </a:solidFill>
                  <a:latin typeface="Noto Sans JP"/>
                  <a:ea typeface="Noto Sans JP"/>
                  <a:cs typeface="Noto Sans JP"/>
                  <a:sym typeface="Noto Sans JP"/>
                </a:rPr>
                <a:t>１年間は有効。</a:t>
              </a:r>
              <a:endParaRPr/>
            </a:p>
          </p:txBody>
        </p:sp>
      </p:grpSp>
      <p:grpSp>
        <p:nvGrpSpPr>
          <p:cNvPr id="190" name="Google Shape;190;p5"/>
          <p:cNvGrpSpPr/>
          <p:nvPr/>
        </p:nvGrpSpPr>
        <p:grpSpPr>
          <a:xfrm>
            <a:off x="1067838" y="4154950"/>
            <a:ext cx="15776967" cy="1501304"/>
            <a:chOff x="0" y="-47625"/>
            <a:chExt cx="4155251" cy="395405"/>
          </a:xfrm>
        </p:grpSpPr>
        <p:sp>
          <p:nvSpPr>
            <p:cNvPr id="191" name="Google Shape;191;p5"/>
            <p:cNvSpPr/>
            <p:nvPr/>
          </p:nvSpPr>
          <p:spPr>
            <a:xfrm>
              <a:off x="0" y="0"/>
              <a:ext cx="4155251" cy="347780"/>
            </a:xfrm>
            <a:custGeom>
              <a:avLst/>
              <a:gdLst/>
              <a:ahLst/>
              <a:cxnLst/>
              <a:rect l="l" t="t" r="r" b="b"/>
              <a:pathLst>
                <a:path w="4155251" h="347780" extrusionOk="0">
                  <a:moveTo>
                    <a:pt x="25026" y="0"/>
                  </a:moveTo>
                  <a:lnTo>
                    <a:pt x="4130224" y="0"/>
                  </a:lnTo>
                  <a:cubicBezTo>
                    <a:pt x="4144046" y="0"/>
                    <a:pt x="4155251" y="11205"/>
                    <a:pt x="4155251" y="25026"/>
                  </a:cubicBezTo>
                  <a:lnTo>
                    <a:pt x="4155251" y="322754"/>
                  </a:lnTo>
                  <a:cubicBezTo>
                    <a:pt x="4155251" y="329391"/>
                    <a:pt x="4152614" y="335757"/>
                    <a:pt x="4147920" y="340450"/>
                  </a:cubicBezTo>
                  <a:cubicBezTo>
                    <a:pt x="4143227" y="345144"/>
                    <a:pt x="4136862" y="347780"/>
                    <a:pt x="4130224" y="347780"/>
                  </a:cubicBezTo>
                  <a:lnTo>
                    <a:pt x="25026" y="347780"/>
                  </a:lnTo>
                  <a:cubicBezTo>
                    <a:pt x="11205" y="347780"/>
                    <a:pt x="0" y="336576"/>
                    <a:pt x="0" y="322754"/>
                  </a:cubicBezTo>
                  <a:lnTo>
                    <a:pt x="0" y="25026"/>
                  </a:lnTo>
                  <a:cubicBezTo>
                    <a:pt x="0" y="18389"/>
                    <a:pt x="2637" y="12023"/>
                    <a:pt x="7330" y="7330"/>
                  </a:cubicBezTo>
                  <a:cubicBezTo>
                    <a:pt x="12023" y="2637"/>
                    <a:pt x="18389" y="0"/>
                    <a:pt x="25026"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txBox="1"/>
            <p:nvPr/>
          </p:nvSpPr>
          <p:spPr>
            <a:xfrm>
              <a:off x="0" y="-47625"/>
              <a:ext cx="4155251" cy="395405"/>
            </a:xfrm>
            <a:prstGeom prst="rect">
              <a:avLst/>
            </a:prstGeom>
            <a:noFill/>
            <a:ln>
              <a:noFill/>
            </a:ln>
          </p:spPr>
          <p:txBody>
            <a:bodyPr spcFirstLastPara="1" wrap="square" lIns="50800" tIns="50800" rIns="50800" bIns="50800" anchor="ctr" anchorCtr="0">
              <a:noAutofit/>
            </a:bodyPr>
            <a:lstStyle/>
            <a:p>
              <a:pPr marL="690874" marR="0" lvl="1" indent="-345437" algn="ctr" rtl="0">
                <a:lnSpc>
                  <a:spcPct val="140012"/>
                </a:lnSpc>
                <a:spcBef>
                  <a:spcPts val="0"/>
                </a:spcBef>
                <a:spcAft>
                  <a:spcPts val="0"/>
                </a:spcAft>
                <a:buClr>
                  <a:srgbClr val="545454"/>
                </a:buClr>
                <a:buSzPts val="3199"/>
                <a:buFont typeface="Arial"/>
                <a:buChar char="•"/>
              </a:pPr>
              <a:r>
                <a:rPr lang="en-US" sz="3199" b="1" i="0" u="none" strike="noStrike" cap="none">
                  <a:solidFill>
                    <a:srgbClr val="545454"/>
                  </a:solidFill>
                  <a:latin typeface="Noto Sans JP"/>
                  <a:ea typeface="Noto Sans JP"/>
                  <a:cs typeface="Noto Sans JP"/>
                  <a:sym typeface="Noto Sans JP"/>
                </a:rPr>
                <a:t>転職などで保険者の異動があった場合は、1年を待たずに失効。</a:t>
              </a:r>
              <a:endParaRPr/>
            </a:p>
          </p:txBody>
        </p:sp>
      </p:grpSp>
      <p:grpSp>
        <p:nvGrpSpPr>
          <p:cNvPr id="193" name="Google Shape;193;p5"/>
          <p:cNvGrpSpPr/>
          <p:nvPr/>
        </p:nvGrpSpPr>
        <p:grpSpPr>
          <a:xfrm>
            <a:off x="1067653" y="5665929"/>
            <a:ext cx="15777153" cy="1501304"/>
            <a:chOff x="0" y="-47625"/>
            <a:chExt cx="4155300" cy="395405"/>
          </a:xfrm>
        </p:grpSpPr>
        <p:sp>
          <p:nvSpPr>
            <p:cNvPr id="194" name="Google Shape;194;p5"/>
            <p:cNvSpPr/>
            <p:nvPr/>
          </p:nvSpPr>
          <p:spPr>
            <a:xfrm>
              <a:off x="0" y="0"/>
              <a:ext cx="4155299" cy="347780"/>
            </a:xfrm>
            <a:custGeom>
              <a:avLst/>
              <a:gdLst/>
              <a:ahLst/>
              <a:cxnLst/>
              <a:rect l="l" t="t" r="r" b="b"/>
              <a:pathLst>
                <a:path w="4155299" h="347780" extrusionOk="0">
                  <a:moveTo>
                    <a:pt x="25026" y="0"/>
                  </a:moveTo>
                  <a:lnTo>
                    <a:pt x="4130273" y="0"/>
                  </a:lnTo>
                  <a:cubicBezTo>
                    <a:pt x="4136911" y="0"/>
                    <a:pt x="4143276" y="2637"/>
                    <a:pt x="4147970" y="7330"/>
                  </a:cubicBezTo>
                  <a:cubicBezTo>
                    <a:pt x="4152663" y="12023"/>
                    <a:pt x="4155299" y="18389"/>
                    <a:pt x="4155299" y="25026"/>
                  </a:cubicBezTo>
                  <a:lnTo>
                    <a:pt x="4155299" y="322754"/>
                  </a:lnTo>
                  <a:cubicBezTo>
                    <a:pt x="4155299" y="336576"/>
                    <a:pt x="4144095" y="347780"/>
                    <a:pt x="4130273" y="347780"/>
                  </a:cubicBezTo>
                  <a:lnTo>
                    <a:pt x="25026" y="347780"/>
                  </a:lnTo>
                  <a:cubicBezTo>
                    <a:pt x="11204" y="347780"/>
                    <a:pt x="0" y="336576"/>
                    <a:pt x="0" y="322754"/>
                  </a:cubicBezTo>
                  <a:lnTo>
                    <a:pt x="0" y="25026"/>
                  </a:lnTo>
                  <a:cubicBezTo>
                    <a:pt x="0" y="11204"/>
                    <a:pt x="11204" y="0"/>
                    <a:pt x="25026"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txBox="1"/>
            <p:nvPr/>
          </p:nvSpPr>
          <p:spPr>
            <a:xfrm>
              <a:off x="0" y="-47625"/>
              <a:ext cx="4155300" cy="395405"/>
            </a:xfrm>
            <a:prstGeom prst="rect">
              <a:avLst/>
            </a:prstGeom>
            <a:noFill/>
            <a:ln>
              <a:noFill/>
            </a:ln>
          </p:spPr>
          <p:txBody>
            <a:bodyPr spcFirstLastPara="1" wrap="square" lIns="50800" tIns="50800" rIns="50800" bIns="50800" anchor="ctr" anchorCtr="0">
              <a:noAutofit/>
            </a:bodyPr>
            <a:lstStyle/>
            <a:p>
              <a:pPr marL="914400" marR="0" lvl="0" indent="0" algn="just" rtl="0">
                <a:lnSpc>
                  <a:spcPct val="140012"/>
                </a:lnSpc>
                <a:spcBef>
                  <a:spcPts val="0"/>
                </a:spcBef>
                <a:spcAft>
                  <a:spcPts val="0"/>
                </a:spcAft>
                <a:buNone/>
              </a:pPr>
              <a:r>
                <a:rPr lang="en-US" sz="3199" b="1">
                  <a:solidFill>
                    <a:srgbClr val="545454"/>
                  </a:solidFill>
                  <a:latin typeface="Noto Sans JP"/>
                  <a:ea typeface="Noto Sans JP"/>
                  <a:cs typeface="Noto Sans JP"/>
                  <a:sym typeface="Noto Sans JP"/>
                </a:rPr>
                <a:t>           ・</a:t>
              </a:r>
              <a:r>
                <a:rPr lang="en-US" sz="3199" b="1" i="0" u="none" strike="noStrike" cap="none">
                  <a:solidFill>
                    <a:srgbClr val="545454"/>
                  </a:solidFill>
                  <a:latin typeface="Noto Sans JP"/>
                  <a:ea typeface="Noto Sans JP"/>
                  <a:cs typeface="Noto Sans JP"/>
                  <a:sym typeface="Noto Sans JP"/>
                </a:rPr>
                <a:t>現在の保険証は、</a:t>
              </a:r>
              <a:r>
                <a:rPr lang="en-US" sz="3199" b="1" i="0" u="none" strike="noStrike" cap="none">
                  <a:solidFill>
                    <a:srgbClr val="FF3131"/>
                  </a:solidFill>
                  <a:latin typeface="Noto Sans JP"/>
                  <a:ea typeface="Noto Sans JP"/>
                  <a:cs typeface="Noto Sans JP"/>
                  <a:sym typeface="Noto Sans JP"/>
                </a:rPr>
                <a:t>返却・返送の必要はなし</a:t>
              </a:r>
              <a:endParaRPr/>
            </a:p>
          </p:txBody>
        </p:sp>
      </p:grpSp>
      <p:sp>
        <p:nvSpPr>
          <p:cNvPr id="196" name="Google Shape;196;p5"/>
          <p:cNvSpPr/>
          <p:nvPr/>
        </p:nvSpPr>
        <p:spPr>
          <a:xfrm>
            <a:off x="1764161" y="7357733"/>
            <a:ext cx="3752924" cy="2700156"/>
          </a:xfrm>
          <a:custGeom>
            <a:avLst/>
            <a:gdLst/>
            <a:ahLst/>
            <a:cxnLst/>
            <a:rect l="l" t="t" r="r" b="b"/>
            <a:pathLst>
              <a:path w="3752924" h="2700156" extrusionOk="0">
                <a:moveTo>
                  <a:pt x="0" y="0"/>
                </a:moveTo>
                <a:lnTo>
                  <a:pt x="3752924" y="0"/>
                </a:lnTo>
                <a:lnTo>
                  <a:pt x="3752924" y="2700156"/>
                </a:lnTo>
                <a:lnTo>
                  <a:pt x="0" y="2700156"/>
                </a:lnTo>
                <a:lnTo>
                  <a:pt x="0" y="0"/>
                </a:lnTo>
                <a:close/>
              </a:path>
            </a:pathLst>
          </a:custGeom>
          <a:blipFill rotWithShape="1">
            <a:blip r:embed="rId3">
              <a:alphaModFix/>
            </a:blip>
            <a:stretch>
              <a:fillRect/>
            </a:stretch>
          </a:blipFill>
          <a:ln>
            <a:noFill/>
          </a:ln>
        </p:spPr>
        <p:txBody>
          <a:bodyPr/>
          <a:lstStyle/>
          <a:p>
            <a:endParaRPr lang="ja-JP" altLang="en-US"/>
          </a:p>
        </p:txBody>
      </p:sp>
      <p:sp>
        <p:nvSpPr>
          <p:cNvPr id="197" name="Google Shape;197;p5"/>
          <p:cNvSpPr txBox="1"/>
          <p:nvPr/>
        </p:nvSpPr>
        <p:spPr>
          <a:xfrm>
            <a:off x="593724" y="173302"/>
            <a:ext cx="5448358" cy="62293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i="0" u="none" strike="noStrike" cap="none">
                <a:solidFill>
                  <a:srgbClr val="545454"/>
                </a:solidFill>
                <a:latin typeface="Noto Sans JP"/>
                <a:ea typeface="Noto Sans JP"/>
                <a:cs typeface="Noto Sans JP"/>
                <a:sym typeface="Noto Sans JP"/>
              </a:rPr>
              <a:t>現行の保険証の取り扱い</a:t>
            </a:r>
            <a:endParaRPr/>
          </a:p>
        </p:txBody>
      </p:sp>
      <p:grpSp>
        <p:nvGrpSpPr>
          <p:cNvPr id="198" name="Google Shape;198;p5"/>
          <p:cNvGrpSpPr/>
          <p:nvPr/>
        </p:nvGrpSpPr>
        <p:grpSpPr>
          <a:xfrm>
            <a:off x="10630212" y="-180826"/>
            <a:ext cx="6866336" cy="1141959"/>
            <a:chOff x="0" y="-47625"/>
            <a:chExt cx="1808418" cy="300763"/>
          </a:xfrm>
        </p:grpSpPr>
        <p:sp>
          <p:nvSpPr>
            <p:cNvPr id="199" name="Google Shape;199;p5"/>
            <p:cNvSpPr/>
            <p:nvPr/>
          </p:nvSpPr>
          <p:spPr>
            <a:xfrm>
              <a:off x="0" y="0"/>
              <a:ext cx="1808418" cy="253138"/>
            </a:xfrm>
            <a:custGeom>
              <a:avLst/>
              <a:gdLst/>
              <a:ahLst/>
              <a:cxnLst/>
              <a:rect l="l" t="t" r="r" b="b"/>
              <a:pathLst>
                <a:path w="1808418" h="253138" extrusionOk="0">
                  <a:moveTo>
                    <a:pt x="0" y="0"/>
                  </a:moveTo>
                  <a:lnTo>
                    <a:pt x="1808418" y="0"/>
                  </a:lnTo>
                  <a:lnTo>
                    <a:pt x="1808418" y="253138"/>
                  </a:lnTo>
                  <a:lnTo>
                    <a:pt x="0" y="253138"/>
                  </a:lnTo>
                  <a:close/>
                </a:path>
              </a:pathLst>
            </a:custGeom>
            <a:gradFill>
              <a:gsLst>
                <a:gs pos="0">
                  <a:srgbClr val="5DE0E6"/>
                </a:gs>
                <a:gs pos="100000">
                  <a:srgbClr val="004AAD"/>
                </a:gs>
              </a:gsLst>
              <a:lin ang="0" scaled="0"/>
            </a:gradFill>
            <a:ln>
              <a:noFill/>
            </a:ln>
          </p:spPr>
          <p:txBody>
            <a:bodyPr/>
            <a:lstStyle/>
            <a:p>
              <a:endParaRPr lang="ja-JP" altLang="en-US"/>
            </a:p>
          </p:txBody>
        </p:sp>
        <p:sp>
          <p:nvSpPr>
            <p:cNvPr id="200" name="Google Shape;200;p5"/>
            <p:cNvSpPr txBox="1"/>
            <p:nvPr/>
          </p:nvSpPr>
          <p:spPr>
            <a:xfrm>
              <a:off x="0" y="-47625"/>
              <a:ext cx="1808418" cy="300763"/>
            </a:xfrm>
            <a:prstGeom prst="rect">
              <a:avLst/>
            </a:prstGeom>
            <a:noFill/>
            <a:ln>
              <a:noFill/>
            </a:ln>
          </p:spPr>
          <p:txBody>
            <a:bodyPr spcFirstLastPara="1" wrap="square" lIns="50800" tIns="50800" rIns="50800" bIns="50800" anchor="ctr" anchorCtr="0">
              <a:noAutofit/>
            </a:bodyPr>
            <a:lstStyle/>
            <a:p>
              <a:pPr marL="0" marR="0" lvl="0" indent="0" algn="ctr" rtl="0">
                <a:lnSpc>
                  <a:spcPct val="140017"/>
                </a:lnSpc>
                <a:spcBef>
                  <a:spcPts val="0"/>
                </a:spcBef>
                <a:spcAft>
                  <a:spcPts val="0"/>
                </a:spcAft>
                <a:buNone/>
              </a:pPr>
              <a:r>
                <a:rPr lang="en-US" sz="2299" b="1" i="0" u="none" strike="noStrike" cap="none">
                  <a:solidFill>
                    <a:srgbClr val="FFFFFF"/>
                  </a:solidFill>
                  <a:latin typeface="Noto Sans JP"/>
                  <a:ea typeface="Noto Sans JP"/>
                  <a:cs typeface="Noto Sans JP"/>
                  <a:sym typeface="Noto Sans JP"/>
                </a:rPr>
                <a:t>現行の保険証</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6"/>
          <p:cNvGrpSpPr/>
          <p:nvPr/>
        </p:nvGrpSpPr>
        <p:grpSpPr>
          <a:xfrm>
            <a:off x="194299" y="-11386"/>
            <a:ext cx="167549" cy="887686"/>
            <a:chOff x="0" y="-47625"/>
            <a:chExt cx="44128" cy="233794"/>
          </a:xfrm>
        </p:grpSpPr>
        <p:sp>
          <p:nvSpPr>
            <p:cNvPr id="206" name="Google Shape;206;p6"/>
            <p:cNvSpPr/>
            <p:nvPr/>
          </p:nvSpPr>
          <p:spPr>
            <a:xfrm>
              <a:off x="0" y="0"/>
              <a:ext cx="44128" cy="186169"/>
            </a:xfrm>
            <a:custGeom>
              <a:avLst/>
              <a:gdLst/>
              <a:ahLst/>
              <a:cxnLst/>
              <a:rect l="l" t="t" r="r" b="b"/>
              <a:pathLst>
                <a:path w="44128" h="186169" extrusionOk="0">
                  <a:moveTo>
                    <a:pt x="0" y="0"/>
                  </a:moveTo>
                  <a:lnTo>
                    <a:pt x="44128" y="0"/>
                  </a:lnTo>
                  <a:lnTo>
                    <a:pt x="44128" y="186169"/>
                  </a:lnTo>
                  <a:lnTo>
                    <a:pt x="0" y="186169"/>
                  </a:lnTo>
                  <a:close/>
                </a:path>
              </a:pathLst>
            </a:custGeom>
            <a:solidFill>
              <a:srgbClr val="004EAE"/>
            </a:solidFill>
            <a:ln>
              <a:noFill/>
            </a:ln>
          </p:spPr>
          <p:txBody>
            <a:bodyPr/>
            <a:lstStyle/>
            <a:p>
              <a:endParaRPr lang="ja-JP" altLang="en-US"/>
            </a:p>
          </p:txBody>
        </p:sp>
        <p:sp>
          <p:nvSpPr>
            <p:cNvPr id="207" name="Google Shape;207;p6"/>
            <p:cNvSpPr txBox="1"/>
            <p:nvPr/>
          </p:nvSpPr>
          <p:spPr>
            <a:xfrm>
              <a:off x="0" y="-47625"/>
              <a:ext cx="44128" cy="233794"/>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08" name="Google Shape;208;p6"/>
          <p:cNvCxnSpPr/>
          <p:nvPr/>
        </p:nvCxnSpPr>
        <p:spPr>
          <a:xfrm>
            <a:off x="278074" y="1047750"/>
            <a:ext cx="18288000" cy="0"/>
          </a:xfrm>
          <a:prstGeom prst="straightConnector1">
            <a:avLst/>
          </a:prstGeom>
          <a:noFill/>
          <a:ln w="38100" cap="flat" cmpd="sng">
            <a:solidFill>
              <a:srgbClr val="D9D9D9"/>
            </a:solidFill>
            <a:prstDash val="solid"/>
            <a:round/>
            <a:headEnd type="none" w="sm" len="sm"/>
            <a:tailEnd type="none" w="sm" len="sm"/>
          </a:ln>
        </p:spPr>
      </p:cxnSp>
      <p:grpSp>
        <p:nvGrpSpPr>
          <p:cNvPr id="209" name="Google Shape;209;p6"/>
          <p:cNvGrpSpPr/>
          <p:nvPr/>
        </p:nvGrpSpPr>
        <p:grpSpPr>
          <a:xfrm>
            <a:off x="10630212" y="-180826"/>
            <a:ext cx="6866336" cy="1141959"/>
            <a:chOff x="0" y="-47625"/>
            <a:chExt cx="1808418" cy="300763"/>
          </a:xfrm>
        </p:grpSpPr>
        <p:sp>
          <p:nvSpPr>
            <p:cNvPr id="210" name="Google Shape;210;p6"/>
            <p:cNvSpPr/>
            <p:nvPr/>
          </p:nvSpPr>
          <p:spPr>
            <a:xfrm>
              <a:off x="0" y="0"/>
              <a:ext cx="1808418" cy="253138"/>
            </a:xfrm>
            <a:custGeom>
              <a:avLst/>
              <a:gdLst/>
              <a:ahLst/>
              <a:cxnLst/>
              <a:rect l="l" t="t" r="r" b="b"/>
              <a:pathLst>
                <a:path w="1808418" h="253138" extrusionOk="0">
                  <a:moveTo>
                    <a:pt x="0" y="0"/>
                  </a:moveTo>
                  <a:lnTo>
                    <a:pt x="1808418" y="0"/>
                  </a:lnTo>
                  <a:lnTo>
                    <a:pt x="1808418" y="253138"/>
                  </a:lnTo>
                  <a:lnTo>
                    <a:pt x="0" y="253138"/>
                  </a:lnTo>
                  <a:close/>
                </a:path>
              </a:pathLst>
            </a:custGeom>
            <a:gradFill>
              <a:gsLst>
                <a:gs pos="0">
                  <a:srgbClr val="5DE0E6"/>
                </a:gs>
                <a:gs pos="100000">
                  <a:srgbClr val="004AAD"/>
                </a:gs>
              </a:gsLst>
              <a:lin ang="0" scaled="0"/>
            </a:gradFill>
            <a:ln>
              <a:noFill/>
            </a:ln>
          </p:spPr>
          <p:txBody>
            <a:bodyPr/>
            <a:lstStyle/>
            <a:p>
              <a:endParaRPr lang="ja-JP" altLang="en-US"/>
            </a:p>
          </p:txBody>
        </p:sp>
        <p:sp>
          <p:nvSpPr>
            <p:cNvPr id="211" name="Google Shape;211;p6"/>
            <p:cNvSpPr txBox="1"/>
            <p:nvPr/>
          </p:nvSpPr>
          <p:spPr>
            <a:xfrm>
              <a:off x="0" y="-47625"/>
              <a:ext cx="1808418" cy="300763"/>
            </a:xfrm>
            <a:prstGeom prst="rect">
              <a:avLst/>
            </a:prstGeom>
            <a:noFill/>
            <a:ln>
              <a:noFill/>
            </a:ln>
          </p:spPr>
          <p:txBody>
            <a:bodyPr spcFirstLastPara="1" wrap="square" lIns="50800" tIns="50800" rIns="50800" bIns="50800" anchor="ctr" anchorCtr="0">
              <a:noAutofit/>
            </a:bodyPr>
            <a:lstStyle/>
            <a:p>
              <a:pPr marL="0" marR="0" lvl="0" indent="0" algn="ctr" rtl="0">
                <a:lnSpc>
                  <a:spcPct val="140017"/>
                </a:lnSpc>
                <a:spcBef>
                  <a:spcPts val="0"/>
                </a:spcBef>
                <a:spcAft>
                  <a:spcPts val="0"/>
                </a:spcAft>
                <a:buNone/>
              </a:pPr>
              <a:r>
                <a:rPr lang="en-US" sz="2299" b="1" i="0" u="none" strike="noStrike" cap="none">
                  <a:solidFill>
                    <a:srgbClr val="FFFFFF"/>
                  </a:solidFill>
                  <a:latin typeface="Noto Sans JP"/>
                  <a:ea typeface="Noto Sans JP"/>
                  <a:cs typeface="Noto Sans JP"/>
                  <a:sym typeface="Noto Sans JP"/>
                </a:rPr>
                <a:t>マイナンバーカードを持っている場合</a:t>
              </a:r>
              <a:endParaRPr/>
            </a:p>
          </p:txBody>
        </p:sp>
      </p:grpSp>
      <p:cxnSp>
        <p:nvCxnSpPr>
          <p:cNvPr id="212" name="Google Shape;212;p6"/>
          <p:cNvCxnSpPr/>
          <p:nvPr/>
        </p:nvCxnSpPr>
        <p:spPr>
          <a:xfrm flipH="1">
            <a:off x="3993641" y="2121361"/>
            <a:ext cx="3774165" cy="1827539"/>
          </a:xfrm>
          <a:prstGeom prst="straightConnector1">
            <a:avLst/>
          </a:prstGeom>
          <a:noFill/>
          <a:ln w="95250" cap="rnd" cmpd="sng">
            <a:solidFill>
              <a:srgbClr val="FFDE59"/>
            </a:solidFill>
            <a:prstDash val="solid"/>
            <a:round/>
            <a:headEnd type="diamond" w="lg" len="lg"/>
            <a:tailEnd type="diamond" w="lg" len="lg"/>
          </a:ln>
        </p:spPr>
      </p:cxnSp>
      <p:cxnSp>
        <p:nvCxnSpPr>
          <p:cNvPr id="213" name="Google Shape;213;p6"/>
          <p:cNvCxnSpPr/>
          <p:nvPr/>
        </p:nvCxnSpPr>
        <p:spPr>
          <a:xfrm>
            <a:off x="8364325" y="2121361"/>
            <a:ext cx="5699055" cy="2210549"/>
          </a:xfrm>
          <a:prstGeom prst="straightConnector1">
            <a:avLst/>
          </a:prstGeom>
          <a:noFill/>
          <a:ln w="95250" cap="rnd" cmpd="sng">
            <a:solidFill>
              <a:srgbClr val="FFDE59"/>
            </a:solidFill>
            <a:prstDash val="solid"/>
            <a:round/>
            <a:headEnd type="diamond" w="lg" len="lg"/>
            <a:tailEnd type="diamond" w="lg" len="lg"/>
          </a:ln>
        </p:spPr>
      </p:cxnSp>
      <p:sp>
        <p:nvSpPr>
          <p:cNvPr id="215" name="Google Shape;215;p6"/>
          <p:cNvSpPr/>
          <p:nvPr/>
        </p:nvSpPr>
        <p:spPr>
          <a:xfrm>
            <a:off x="5894466" y="1513693"/>
            <a:ext cx="3974881" cy="949124"/>
          </a:xfrm>
          <a:custGeom>
            <a:avLst/>
            <a:gdLst/>
            <a:ahLst/>
            <a:cxnLst/>
            <a:rect l="l" t="t" r="r" b="b"/>
            <a:pathLst>
              <a:path w="1814131" h="433179" extrusionOk="0">
                <a:moveTo>
                  <a:pt x="99333" y="0"/>
                </a:moveTo>
                <a:lnTo>
                  <a:pt x="1714797" y="0"/>
                </a:lnTo>
                <a:cubicBezTo>
                  <a:pt x="1741142" y="0"/>
                  <a:pt x="1766408" y="10465"/>
                  <a:pt x="1785037" y="29094"/>
                </a:cubicBezTo>
                <a:cubicBezTo>
                  <a:pt x="1803665" y="47723"/>
                  <a:pt x="1814131" y="72988"/>
                  <a:pt x="1814131" y="99333"/>
                </a:cubicBezTo>
                <a:lnTo>
                  <a:pt x="1814131" y="333846"/>
                </a:lnTo>
                <a:cubicBezTo>
                  <a:pt x="1814131" y="360191"/>
                  <a:pt x="1803665" y="385456"/>
                  <a:pt x="1785037" y="404085"/>
                </a:cubicBezTo>
                <a:cubicBezTo>
                  <a:pt x="1766408" y="422714"/>
                  <a:pt x="1741142" y="433179"/>
                  <a:pt x="1714797" y="433179"/>
                </a:cubicBezTo>
                <a:lnTo>
                  <a:pt x="99333" y="433179"/>
                </a:lnTo>
                <a:cubicBezTo>
                  <a:pt x="72988" y="433179"/>
                  <a:pt x="47723" y="422714"/>
                  <a:pt x="29094" y="404085"/>
                </a:cubicBezTo>
                <a:cubicBezTo>
                  <a:pt x="10465" y="385456"/>
                  <a:pt x="0" y="360191"/>
                  <a:pt x="0" y="333846"/>
                </a:cubicBezTo>
                <a:lnTo>
                  <a:pt x="0" y="99333"/>
                </a:lnTo>
                <a:cubicBezTo>
                  <a:pt x="0" y="72988"/>
                  <a:pt x="10465" y="47723"/>
                  <a:pt x="29094" y="29094"/>
                </a:cubicBezTo>
                <a:cubicBezTo>
                  <a:pt x="47723" y="10465"/>
                  <a:pt x="72988" y="0"/>
                  <a:pt x="99333"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217" name="Google Shape;217;p6"/>
          <p:cNvCxnSpPr/>
          <p:nvPr/>
        </p:nvCxnSpPr>
        <p:spPr>
          <a:xfrm>
            <a:off x="13282737" y="3393756"/>
            <a:ext cx="0" cy="6534021"/>
          </a:xfrm>
          <a:prstGeom prst="straightConnector1">
            <a:avLst/>
          </a:prstGeom>
          <a:noFill/>
          <a:ln w="95250" cap="rnd" cmpd="sng">
            <a:solidFill>
              <a:srgbClr val="FFDE59"/>
            </a:solidFill>
            <a:prstDash val="solid"/>
            <a:round/>
            <a:headEnd type="diamond" w="lg" len="lg"/>
            <a:tailEnd type="diamond" w="lg" len="lg"/>
          </a:ln>
        </p:spPr>
      </p:cxnSp>
      <p:grpSp>
        <p:nvGrpSpPr>
          <p:cNvPr id="218" name="Google Shape;218;p6"/>
          <p:cNvGrpSpPr/>
          <p:nvPr/>
        </p:nvGrpSpPr>
        <p:grpSpPr>
          <a:xfrm>
            <a:off x="10993870" y="5545329"/>
            <a:ext cx="4383817" cy="2100672"/>
            <a:chOff x="0" y="-286117"/>
            <a:chExt cx="5845089" cy="2800897"/>
          </a:xfrm>
        </p:grpSpPr>
        <p:grpSp>
          <p:nvGrpSpPr>
            <p:cNvPr id="219" name="Google Shape;219;p6"/>
            <p:cNvGrpSpPr/>
            <p:nvPr/>
          </p:nvGrpSpPr>
          <p:grpSpPr>
            <a:xfrm>
              <a:off x="0" y="-286117"/>
              <a:ext cx="5845089" cy="2800897"/>
              <a:chOff x="0" y="-47625"/>
              <a:chExt cx="972934" cy="466218"/>
            </a:xfrm>
          </p:grpSpPr>
          <p:sp>
            <p:nvSpPr>
              <p:cNvPr id="220" name="Google Shape;220;p6"/>
              <p:cNvSpPr/>
              <p:nvPr/>
            </p:nvSpPr>
            <p:spPr>
              <a:xfrm>
                <a:off x="0" y="0"/>
                <a:ext cx="972934" cy="418593"/>
              </a:xfrm>
              <a:custGeom>
                <a:avLst/>
                <a:gdLst/>
                <a:ahLst/>
                <a:cxnLst/>
                <a:rect l="l" t="t" r="r" b="b"/>
                <a:pathLst>
                  <a:path w="972934" h="418593" extrusionOk="0">
                    <a:moveTo>
                      <a:pt x="82592" y="0"/>
                    </a:moveTo>
                    <a:lnTo>
                      <a:pt x="890341" y="0"/>
                    </a:lnTo>
                    <a:cubicBezTo>
                      <a:pt x="935956" y="0"/>
                      <a:pt x="972934" y="36978"/>
                      <a:pt x="972934" y="82592"/>
                    </a:cubicBezTo>
                    <a:lnTo>
                      <a:pt x="972934" y="336001"/>
                    </a:lnTo>
                    <a:cubicBezTo>
                      <a:pt x="972934" y="357906"/>
                      <a:pt x="964232" y="378913"/>
                      <a:pt x="948743" y="394402"/>
                    </a:cubicBezTo>
                    <a:cubicBezTo>
                      <a:pt x="933254" y="409891"/>
                      <a:pt x="912246" y="418593"/>
                      <a:pt x="890341" y="418593"/>
                    </a:cubicBezTo>
                    <a:lnTo>
                      <a:pt x="82592" y="418593"/>
                    </a:lnTo>
                    <a:cubicBezTo>
                      <a:pt x="36978" y="418593"/>
                      <a:pt x="0" y="381615"/>
                      <a:pt x="0" y="336001"/>
                    </a:cubicBezTo>
                    <a:lnTo>
                      <a:pt x="0" y="82592"/>
                    </a:lnTo>
                    <a:cubicBezTo>
                      <a:pt x="0" y="36978"/>
                      <a:pt x="36978" y="0"/>
                      <a:pt x="82592" y="0"/>
                    </a:cubicBezTo>
                    <a:close/>
                  </a:path>
                </a:pathLst>
              </a:custGeom>
              <a:solidFill>
                <a:srgbClr val="309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txBox="1"/>
              <p:nvPr/>
            </p:nvSpPr>
            <p:spPr>
              <a:xfrm>
                <a:off x="0" y="-47625"/>
                <a:ext cx="972934" cy="46621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2" name="Google Shape;222;p6"/>
            <p:cNvSpPr txBox="1"/>
            <p:nvPr/>
          </p:nvSpPr>
          <p:spPr>
            <a:xfrm>
              <a:off x="0" y="563849"/>
              <a:ext cx="5804100" cy="137910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2800" b="1" i="0" u="none" strike="noStrike" cap="none">
                  <a:solidFill>
                    <a:srgbClr val="FFDE59"/>
                  </a:solidFill>
                  <a:latin typeface="Noto Sans JP"/>
                  <a:ea typeface="Noto Sans JP"/>
                  <a:cs typeface="Noto Sans JP"/>
                  <a:sym typeface="Noto Sans JP"/>
                </a:rPr>
                <a:t>「資格確認書」</a:t>
              </a:r>
              <a:endParaRPr sz="2800"/>
            </a:p>
            <a:p>
              <a:pPr marL="0" marR="0" lvl="0" indent="0" algn="ctr" rtl="0">
                <a:lnSpc>
                  <a:spcPct val="140006"/>
                </a:lnSpc>
                <a:spcBef>
                  <a:spcPts val="0"/>
                </a:spcBef>
                <a:spcAft>
                  <a:spcPts val="0"/>
                </a:spcAft>
                <a:buNone/>
              </a:pPr>
              <a:r>
                <a:rPr lang="en-US" sz="2800" b="1" i="0" u="none" strike="noStrike" cap="none">
                  <a:solidFill>
                    <a:srgbClr val="FFFFFF"/>
                  </a:solidFill>
                  <a:latin typeface="Noto Sans JP"/>
                  <a:ea typeface="Noto Sans JP"/>
                  <a:cs typeface="Noto Sans JP"/>
                  <a:sym typeface="Noto Sans JP"/>
                </a:rPr>
                <a:t>が発行される</a:t>
              </a:r>
              <a:endParaRPr sz="2800"/>
            </a:p>
          </p:txBody>
        </p:sp>
      </p:grpSp>
      <p:cxnSp>
        <p:nvCxnSpPr>
          <p:cNvPr id="223" name="Google Shape;223;p6"/>
          <p:cNvCxnSpPr/>
          <p:nvPr/>
        </p:nvCxnSpPr>
        <p:spPr>
          <a:xfrm flipH="1">
            <a:off x="2960218" y="3712608"/>
            <a:ext cx="62485" cy="6215169"/>
          </a:xfrm>
          <a:prstGeom prst="straightConnector1">
            <a:avLst/>
          </a:prstGeom>
          <a:noFill/>
          <a:ln w="95250" cap="rnd" cmpd="sng">
            <a:solidFill>
              <a:srgbClr val="FFDE59"/>
            </a:solidFill>
            <a:prstDash val="solid"/>
            <a:round/>
            <a:headEnd type="diamond" w="lg" len="lg"/>
            <a:tailEnd type="diamond" w="lg" len="lg"/>
          </a:ln>
        </p:spPr>
      </p:cxnSp>
      <p:grpSp>
        <p:nvGrpSpPr>
          <p:cNvPr id="224" name="Google Shape;224;p6"/>
          <p:cNvGrpSpPr/>
          <p:nvPr/>
        </p:nvGrpSpPr>
        <p:grpSpPr>
          <a:xfrm>
            <a:off x="864475" y="3217053"/>
            <a:ext cx="4191480" cy="1827634"/>
            <a:chOff x="0" y="-267382"/>
            <a:chExt cx="5379900" cy="2191671"/>
          </a:xfrm>
        </p:grpSpPr>
        <p:grpSp>
          <p:nvGrpSpPr>
            <p:cNvPr id="225" name="Google Shape;225;p6"/>
            <p:cNvGrpSpPr/>
            <p:nvPr/>
          </p:nvGrpSpPr>
          <p:grpSpPr>
            <a:xfrm>
              <a:off x="185325" y="-267382"/>
              <a:ext cx="5009119" cy="2191671"/>
              <a:chOff x="0" y="-57150"/>
              <a:chExt cx="1070646" cy="468446"/>
            </a:xfrm>
          </p:grpSpPr>
          <p:sp>
            <p:nvSpPr>
              <p:cNvPr id="226" name="Google Shape;226;p6"/>
              <p:cNvSpPr/>
              <p:nvPr/>
            </p:nvSpPr>
            <p:spPr>
              <a:xfrm>
                <a:off x="0" y="0"/>
                <a:ext cx="1070646" cy="411296"/>
              </a:xfrm>
              <a:custGeom>
                <a:avLst/>
                <a:gdLst/>
                <a:ahLst/>
                <a:cxnLst/>
                <a:rect l="l" t="t" r="r" b="b"/>
                <a:pathLst>
                  <a:path w="1070646" h="411296" extrusionOk="0">
                    <a:moveTo>
                      <a:pt x="75055" y="0"/>
                    </a:moveTo>
                    <a:lnTo>
                      <a:pt x="995591" y="0"/>
                    </a:lnTo>
                    <a:cubicBezTo>
                      <a:pt x="1015497" y="0"/>
                      <a:pt x="1034587" y="7908"/>
                      <a:pt x="1048662" y="21983"/>
                    </a:cubicBezTo>
                    <a:cubicBezTo>
                      <a:pt x="1062738" y="36058"/>
                      <a:pt x="1070646" y="55149"/>
                      <a:pt x="1070646" y="75055"/>
                    </a:cubicBezTo>
                    <a:lnTo>
                      <a:pt x="1070646" y="336241"/>
                    </a:lnTo>
                    <a:cubicBezTo>
                      <a:pt x="1070646" y="356147"/>
                      <a:pt x="1062738" y="375238"/>
                      <a:pt x="1048662" y="389313"/>
                    </a:cubicBezTo>
                    <a:cubicBezTo>
                      <a:pt x="1034587" y="403388"/>
                      <a:pt x="1015497" y="411296"/>
                      <a:pt x="995591" y="411296"/>
                    </a:cubicBezTo>
                    <a:lnTo>
                      <a:pt x="75055" y="411296"/>
                    </a:lnTo>
                    <a:cubicBezTo>
                      <a:pt x="55149" y="411296"/>
                      <a:pt x="36058" y="403388"/>
                      <a:pt x="21983" y="389313"/>
                    </a:cubicBezTo>
                    <a:cubicBezTo>
                      <a:pt x="7908" y="375238"/>
                      <a:pt x="0" y="356147"/>
                      <a:pt x="0" y="336241"/>
                    </a:cubicBezTo>
                    <a:lnTo>
                      <a:pt x="0" y="75055"/>
                    </a:lnTo>
                    <a:cubicBezTo>
                      <a:pt x="0" y="55149"/>
                      <a:pt x="7908" y="36058"/>
                      <a:pt x="21983" y="21983"/>
                    </a:cubicBezTo>
                    <a:cubicBezTo>
                      <a:pt x="36058" y="7908"/>
                      <a:pt x="55149" y="0"/>
                      <a:pt x="75055" y="0"/>
                    </a:cubicBezTo>
                    <a:close/>
                  </a:path>
                </a:pathLst>
              </a:custGeom>
              <a:solidFill>
                <a:srgbClr val="41B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txBox="1"/>
              <p:nvPr/>
            </p:nvSpPr>
            <p:spPr>
              <a:xfrm>
                <a:off x="0" y="-57150"/>
                <a:ext cx="1070646" cy="468446"/>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8" name="Google Shape;228;p6"/>
            <p:cNvSpPr txBox="1"/>
            <p:nvPr/>
          </p:nvSpPr>
          <p:spPr>
            <a:xfrm>
              <a:off x="0" y="374728"/>
              <a:ext cx="5379900" cy="1240500"/>
            </a:xfrm>
            <a:prstGeom prst="rect">
              <a:avLst/>
            </a:prstGeom>
            <a:noFill/>
            <a:ln>
              <a:noFill/>
            </a:ln>
          </p:spPr>
          <p:txBody>
            <a:bodyPr spcFirstLastPara="1" wrap="square" lIns="0" tIns="0" rIns="0" bIns="0" anchor="t" anchorCtr="0">
              <a:spAutoFit/>
            </a:bodyPr>
            <a:lstStyle/>
            <a:p>
              <a:pPr marL="0" marR="0" lvl="0" indent="0" algn="ctr" rtl="0">
                <a:lnSpc>
                  <a:spcPct val="139993"/>
                </a:lnSpc>
                <a:spcBef>
                  <a:spcPts val="0"/>
                </a:spcBef>
                <a:spcAft>
                  <a:spcPts val="0"/>
                </a:spcAft>
                <a:buNone/>
              </a:pPr>
              <a:r>
                <a:rPr lang="en-US" sz="2800" b="1" i="0" u="none" strike="noStrike" cap="none">
                  <a:solidFill>
                    <a:srgbClr val="FFFFFF"/>
                  </a:solidFill>
                  <a:latin typeface="Noto Sans JP"/>
                  <a:ea typeface="Noto Sans JP"/>
                  <a:cs typeface="Noto Sans JP"/>
                  <a:sym typeface="Noto Sans JP"/>
                </a:rPr>
                <a:t>保険証利用登録</a:t>
              </a:r>
              <a:endParaRPr sz="2800"/>
            </a:p>
            <a:p>
              <a:pPr marL="0" marR="0" lvl="0" indent="0" algn="ctr" rtl="0">
                <a:lnSpc>
                  <a:spcPct val="139993"/>
                </a:lnSpc>
                <a:spcBef>
                  <a:spcPts val="0"/>
                </a:spcBef>
                <a:spcAft>
                  <a:spcPts val="0"/>
                </a:spcAft>
                <a:buNone/>
              </a:pPr>
              <a:r>
                <a:rPr lang="en-US" sz="2800" b="1" i="0" u="none" strike="noStrike" cap="none">
                  <a:solidFill>
                    <a:srgbClr val="FFFFFF"/>
                  </a:solidFill>
                  <a:latin typeface="Noto Sans JP"/>
                  <a:ea typeface="Noto Sans JP"/>
                  <a:cs typeface="Noto Sans JP"/>
                  <a:sym typeface="Noto Sans JP"/>
                </a:rPr>
                <a:t>している</a:t>
              </a:r>
              <a:endParaRPr sz="2800"/>
            </a:p>
          </p:txBody>
        </p:sp>
      </p:grpSp>
      <p:grpSp>
        <p:nvGrpSpPr>
          <p:cNvPr id="229" name="Google Shape;229;p6"/>
          <p:cNvGrpSpPr/>
          <p:nvPr/>
        </p:nvGrpSpPr>
        <p:grpSpPr>
          <a:xfrm>
            <a:off x="10911773" y="3208219"/>
            <a:ext cx="4741875" cy="1845299"/>
            <a:chOff x="0" y="-247383"/>
            <a:chExt cx="6322500" cy="2460400"/>
          </a:xfrm>
        </p:grpSpPr>
        <p:grpSp>
          <p:nvGrpSpPr>
            <p:cNvPr id="230" name="Google Shape;230;p6"/>
            <p:cNvGrpSpPr/>
            <p:nvPr/>
          </p:nvGrpSpPr>
          <p:grpSpPr>
            <a:xfrm>
              <a:off x="178323" y="-247383"/>
              <a:ext cx="5886967" cy="2460400"/>
              <a:chOff x="0" y="-47625"/>
              <a:chExt cx="1133332" cy="473665"/>
            </a:xfrm>
          </p:grpSpPr>
          <p:sp>
            <p:nvSpPr>
              <p:cNvPr id="231" name="Google Shape;231;p6"/>
              <p:cNvSpPr/>
              <p:nvPr/>
            </p:nvSpPr>
            <p:spPr>
              <a:xfrm>
                <a:off x="0" y="0"/>
                <a:ext cx="1133332" cy="426040"/>
              </a:xfrm>
              <a:custGeom>
                <a:avLst/>
                <a:gdLst/>
                <a:ahLst/>
                <a:cxnLst/>
                <a:rect l="l" t="t" r="r" b="b"/>
                <a:pathLst>
                  <a:path w="1133332" h="426040" extrusionOk="0">
                    <a:moveTo>
                      <a:pt x="70903" y="0"/>
                    </a:moveTo>
                    <a:lnTo>
                      <a:pt x="1062428" y="0"/>
                    </a:lnTo>
                    <a:cubicBezTo>
                      <a:pt x="1101587" y="0"/>
                      <a:pt x="1133332" y="31744"/>
                      <a:pt x="1133332" y="70903"/>
                    </a:cubicBezTo>
                    <a:lnTo>
                      <a:pt x="1133332" y="355136"/>
                    </a:lnTo>
                    <a:cubicBezTo>
                      <a:pt x="1133332" y="394295"/>
                      <a:pt x="1101587" y="426040"/>
                      <a:pt x="1062428" y="426040"/>
                    </a:cubicBezTo>
                    <a:lnTo>
                      <a:pt x="70903" y="426040"/>
                    </a:lnTo>
                    <a:cubicBezTo>
                      <a:pt x="31744" y="426040"/>
                      <a:pt x="0" y="394295"/>
                      <a:pt x="0" y="355136"/>
                    </a:cubicBezTo>
                    <a:lnTo>
                      <a:pt x="0" y="70903"/>
                    </a:lnTo>
                    <a:cubicBezTo>
                      <a:pt x="0" y="31744"/>
                      <a:pt x="31744" y="0"/>
                      <a:pt x="70903" y="0"/>
                    </a:cubicBezTo>
                    <a:close/>
                  </a:path>
                </a:pathLst>
              </a:custGeom>
              <a:solidFill>
                <a:srgbClr val="309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txBox="1"/>
              <p:nvPr/>
            </p:nvSpPr>
            <p:spPr>
              <a:xfrm>
                <a:off x="0" y="-47625"/>
                <a:ext cx="1133332" cy="47366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3" name="Google Shape;233;p6"/>
            <p:cNvSpPr txBox="1"/>
            <p:nvPr/>
          </p:nvSpPr>
          <p:spPr>
            <a:xfrm>
              <a:off x="0" y="460633"/>
              <a:ext cx="6322500" cy="1379400"/>
            </a:xfrm>
            <a:prstGeom prst="rect">
              <a:avLst/>
            </a:prstGeom>
            <a:noFill/>
            <a:ln>
              <a:noFill/>
            </a:ln>
          </p:spPr>
          <p:txBody>
            <a:bodyPr spcFirstLastPara="1" wrap="square" lIns="0" tIns="0" rIns="0" bIns="0" anchor="t" anchorCtr="0">
              <a:spAutoFit/>
            </a:bodyPr>
            <a:lstStyle/>
            <a:p>
              <a:pPr marL="0" marR="0" lvl="0" indent="0" algn="ctr" rtl="0">
                <a:lnSpc>
                  <a:spcPct val="140034"/>
                </a:lnSpc>
                <a:spcBef>
                  <a:spcPts val="0"/>
                </a:spcBef>
                <a:spcAft>
                  <a:spcPts val="0"/>
                </a:spcAft>
                <a:buNone/>
              </a:pPr>
              <a:r>
                <a:rPr lang="en-US" sz="2800" b="1" i="0" u="none" strike="noStrike" cap="none">
                  <a:solidFill>
                    <a:srgbClr val="FFFFFF"/>
                  </a:solidFill>
                  <a:latin typeface="Noto Sans JP"/>
                  <a:ea typeface="Noto Sans JP"/>
                  <a:cs typeface="Noto Sans JP"/>
                  <a:sym typeface="Noto Sans JP"/>
                </a:rPr>
                <a:t>保険証利用登録</a:t>
              </a:r>
              <a:endParaRPr sz="2800"/>
            </a:p>
            <a:p>
              <a:pPr marL="0" marR="0" lvl="0" indent="0" algn="ctr" rtl="0">
                <a:lnSpc>
                  <a:spcPct val="140034"/>
                </a:lnSpc>
                <a:spcBef>
                  <a:spcPts val="0"/>
                </a:spcBef>
                <a:spcAft>
                  <a:spcPts val="0"/>
                </a:spcAft>
                <a:buNone/>
              </a:pPr>
              <a:r>
                <a:rPr lang="en-US" sz="2800" b="1" i="0" u="none" strike="noStrike" cap="none">
                  <a:solidFill>
                    <a:srgbClr val="FFFFFF"/>
                  </a:solidFill>
                  <a:latin typeface="Noto Sans JP"/>
                  <a:ea typeface="Noto Sans JP"/>
                  <a:cs typeface="Noto Sans JP"/>
                  <a:sym typeface="Noto Sans JP"/>
                </a:rPr>
                <a:t>していない</a:t>
              </a:r>
              <a:endParaRPr sz="2800"/>
            </a:p>
          </p:txBody>
        </p:sp>
      </p:grpSp>
      <p:grpSp>
        <p:nvGrpSpPr>
          <p:cNvPr id="234" name="Google Shape;234;p6"/>
          <p:cNvGrpSpPr/>
          <p:nvPr/>
        </p:nvGrpSpPr>
        <p:grpSpPr>
          <a:xfrm>
            <a:off x="1028700" y="5421836"/>
            <a:ext cx="3920300" cy="2287100"/>
            <a:chOff x="0" y="-313844"/>
            <a:chExt cx="5227066" cy="3464253"/>
          </a:xfrm>
        </p:grpSpPr>
        <p:grpSp>
          <p:nvGrpSpPr>
            <p:cNvPr id="235" name="Google Shape;235;p6"/>
            <p:cNvGrpSpPr/>
            <p:nvPr/>
          </p:nvGrpSpPr>
          <p:grpSpPr>
            <a:xfrm>
              <a:off x="0" y="-313844"/>
              <a:ext cx="5227066" cy="3348530"/>
              <a:chOff x="0" y="-66675"/>
              <a:chExt cx="1110471" cy="711383"/>
            </a:xfrm>
          </p:grpSpPr>
          <p:sp>
            <p:nvSpPr>
              <p:cNvPr id="236" name="Google Shape;236;p6"/>
              <p:cNvSpPr/>
              <p:nvPr/>
            </p:nvSpPr>
            <p:spPr>
              <a:xfrm>
                <a:off x="0" y="0"/>
                <a:ext cx="1110471" cy="644708"/>
              </a:xfrm>
              <a:custGeom>
                <a:avLst/>
                <a:gdLst/>
                <a:ahLst/>
                <a:cxnLst/>
                <a:rect l="l" t="t" r="r" b="b"/>
                <a:pathLst>
                  <a:path w="1110471" h="644708" extrusionOk="0">
                    <a:moveTo>
                      <a:pt x="72363" y="0"/>
                    </a:moveTo>
                    <a:lnTo>
                      <a:pt x="1038108" y="0"/>
                    </a:lnTo>
                    <a:cubicBezTo>
                      <a:pt x="1078073" y="0"/>
                      <a:pt x="1110471" y="32398"/>
                      <a:pt x="1110471" y="72363"/>
                    </a:cubicBezTo>
                    <a:lnTo>
                      <a:pt x="1110471" y="572345"/>
                    </a:lnTo>
                    <a:cubicBezTo>
                      <a:pt x="1110471" y="591537"/>
                      <a:pt x="1102847" y="609942"/>
                      <a:pt x="1089276" y="623513"/>
                    </a:cubicBezTo>
                    <a:cubicBezTo>
                      <a:pt x="1075705" y="637084"/>
                      <a:pt x="1057300" y="644708"/>
                      <a:pt x="1038108" y="644708"/>
                    </a:cubicBezTo>
                    <a:lnTo>
                      <a:pt x="72363" y="644708"/>
                    </a:lnTo>
                    <a:cubicBezTo>
                      <a:pt x="32398" y="644708"/>
                      <a:pt x="0" y="612310"/>
                      <a:pt x="0" y="572345"/>
                    </a:cubicBezTo>
                    <a:lnTo>
                      <a:pt x="0" y="72363"/>
                    </a:lnTo>
                    <a:cubicBezTo>
                      <a:pt x="0" y="32398"/>
                      <a:pt x="32398" y="0"/>
                      <a:pt x="72363" y="0"/>
                    </a:cubicBezTo>
                    <a:close/>
                  </a:path>
                </a:pathLst>
              </a:custGeom>
              <a:solidFill>
                <a:srgbClr val="41B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txBox="1"/>
              <p:nvPr/>
            </p:nvSpPr>
            <p:spPr>
              <a:xfrm>
                <a:off x="0" y="-66675"/>
                <a:ext cx="1110471" cy="711383"/>
              </a:xfrm>
              <a:prstGeom prst="rect">
                <a:avLst/>
              </a:prstGeom>
              <a:noFill/>
              <a:ln>
                <a:noFill/>
              </a:ln>
            </p:spPr>
            <p:txBody>
              <a:bodyPr spcFirstLastPara="1" wrap="square" lIns="50800" tIns="50800" rIns="50800" bIns="50800" anchor="ctr" anchorCtr="0">
                <a:noAutofit/>
              </a:bodyPr>
              <a:lstStyle/>
              <a:p>
                <a:pPr marL="0" marR="0" lvl="0" indent="0" algn="l" rtl="0">
                  <a:lnSpc>
                    <a:spcPct val="20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8" name="Google Shape;238;p6"/>
            <p:cNvSpPr txBox="1"/>
            <p:nvPr/>
          </p:nvSpPr>
          <p:spPr>
            <a:xfrm>
              <a:off x="89641" y="-13991"/>
              <a:ext cx="5047800" cy="3164400"/>
            </a:xfrm>
            <a:prstGeom prst="rect">
              <a:avLst/>
            </a:prstGeom>
            <a:noFill/>
            <a:ln>
              <a:noFill/>
            </a:ln>
          </p:spPr>
          <p:txBody>
            <a:bodyPr spcFirstLastPara="1" wrap="square" lIns="0" tIns="0" rIns="0" bIns="0" anchor="t" anchorCtr="0">
              <a:spAutoFit/>
            </a:bodyPr>
            <a:lstStyle/>
            <a:p>
              <a:pPr marL="0" marR="0" lvl="0" indent="0" algn="ctr" rtl="0">
                <a:lnSpc>
                  <a:spcPct val="197333"/>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ctr" rtl="0">
                <a:lnSpc>
                  <a:spcPct val="140007"/>
                </a:lnSpc>
                <a:spcBef>
                  <a:spcPts val="0"/>
                </a:spcBef>
                <a:spcAft>
                  <a:spcPts val="0"/>
                </a:spcAft>
                <a:buNone/>
              </a:pPr>
              <a:r>
                <a:rPr lang="en-US" sz="2637" b="1" i="0" u="none" strike="noStrike" cap="none">
                  <a:solidFill>
                    <a:srgbClr val="FFFFFF"/>
                  </a:solidFill>
                  <a:latin typeface="Noto Sans JP"/>
                  <a:ea typeface="Noto Sans JP"/>
                  <a:cs typeface="Noto Sans JP"/>
                  <a:sym typeface="Noto Sans JP"/>
                </a:rPr>
                <a:t>「</a:t>
              </a:r>
              <a:r>
                <a:rPr lang="en-US" sz="2637" b="1" i="0" u="none" strike="noStrike" cap="none">
                  <a:solidFill>
                    <a:srgbClr val="FFDE59"/>
                  </a:solidFill>
                  <a:latin typeface="Noto Sans JP"/>
                  <a:ea typeface="Noto Sans JP"/>
                  <a:cs typeface="Noto Sans JP"/>
                  <a:sym typeface="Noto Sans JP"/>
                </a:rPr>
                <a:t>資格情報のお知らせ</a:t>
              </a:r>
              <a:r>
                <a:rPr lang="en-US" sz="2637" b="1" i="0" u="none" strike="noStrike" cap="none">
                  <a:solidFill>
                    <a:srgbClr val="FFFFFF"/>
                  </a:solidFill>
                  <a:latin typeface="Noto Sans JP"/>
                  <a:ea typeface="Noto Sans JP"/>
                  <a:cs typeface="Noto Sans JP"/>
                  <a:sym typeface="Noto Sans JP"/>
                </a:rPr>
                <a:t>」</a:t>
              </a:r>
              <a:endParaRPr/>
            </a:p>
            <a:p>
              <a:pPr marL="0" marR="0" lvl="0" indent="0" algn="ctr" rtl="0">
                <a:lnSpc>
                  <a:spcPct val="140007"/>
                </a:lnSpc>
                <a:spcBef>
                  <a:spcPts val="0"/>
                </a:spcBef>
                <a:spcAft>
                  <a:spcPts val="0"/>
                </a:spcAft>
                <a:buNone/>
              </a:pPr>
              <a:r>
                <a:rPr lang="en-US" sz="2637" b="1" i="0" u="none" strike="noStrike" cap="none">
                  <a:solidFill>
                    <a:srgbClr val="FFFFFF"/>
                  </a:solidFill>
                  <a:latin typeface="Noto Sans JP"/>
                  <a:ea typeface="Noto Sans JP"/>
                  <a:cs typeface="Noto Sans JP"/>
                  <a:sym typeface="Noto Sans JP"/>
                </a:rPr>
                <a:t>の発行</a:t>
              </a:r>
              <a:endParaRPr/>
            </a:p>
            <a:p>
              <a:pPr marL="0" marR="0" lvl="0" indent="0" algn="ctr" rtl="0">
                <a:lnSpc>
                  <a:spcPct val="134698"/>
                </a:lnSpc>
                <a:spcBef>
                  <a:spcPts val="0"/>
                </a:spcBef>
                <a:spcAft>
                  <a:spcPts val="0"/>
                </a:spcAft>
                <a:buNone/>
              </a:pPr>
              <a:endParaRPr sz="2637" b="1" i="0" u="none" strike="noStrike" cap="none">
                <a:solidFill>
                  <a:srgbClr val="FFFFFF"/>
                </a:solidFill>
                <a:latin typeface="Noto Sans JP"/>
                <a:ea typeface="Noto Sans JP"/>
                <a:cs typeface="Noto Sans JP"/>
                <a:sym typeface="Noto Sans JP"/>
              </a:endParaRPr>
            </a:p>
          </p:txBody>
        </p:sp>
      </p:grpSp>
      <p:sp>
        <p:nvSpPr>
          <p:cNvPr id="239" name="Google Shape;239;p6"/>
          <p:cNvSpPr/>
          <p:nvPr/>
        </p:nvSpPr>
        <p:spPr>
          <a:xfrm>
            <a:off x="5411939" y="6158103"/>
            <a:ext cx="2612834" cy="3722394"/>
          </a:xfrm>
          <a:custGeom>
            <a:avLst/>
            <a:gdLst/>
            <a:ahLst/>
            <a:cxnLst/>
            <a:rect l="l" t="t" r="r" b="b"/>
            <a:pathLst>
              <a:path w="2612834" h="3722394" extrusionOk="0">
                <a:moveTo>
                  <a:pt x="0" y="0"/>
                </a:moveTo>
                <a:lnTo>
                  <a:pt x="2612834" y="0"/>
                </a:lnTo>
                <a:lnTo>
                  <a:pt x="2612834" y="3722395"/>
                </a:lnTo>
                <a:lnTo>
                  <a:pt x="0" y="3722395"/>
                </a:lnTo>
                <a:lnTo>
                  <a:pt x="0" y="0"/>
                </a:lnTo>
                <a:close/>
              </a:path>
            </a:pathLst>
          </a:custGeom>
          <a:blipFill rotWithShape="1">
            <a:blip r:embed="rId3">
              <a:alphaModFix/>
            </a:blip>
            <a:stretch>
              <a:fillRect/>
            </a:stretch>
          </a:blipFill>
          <a:ln>
            <a:noFill/>
          </a:ln>
        </p:spPr>
        <p:txBody>
          <a:bodyPr/>
          <a:lstStyle/>
          <a:p>
            <a:endParaRPr lang="ja-JP" altLang="en-US"/>
          </a:p>
        </p:txBody>
      </p:sp>
      <p:grpSp>
        <p:nvGrpSpPr>
          <p:cNvPr id="240" name="Google Shape;240;p6"/>
          <p:cNvGrpSpPr/>
          <p:nvPr/>
        </p:nvGrpSpPr>
        <p:grpSpPr>
          <a:xfrm>
            <a:off x="971436" y="8284025"/>
            <a:ext cx="3977550" cy="1643752"/>
            <a:chOff x="0" y="-267382"/>
            <a:chExt cx="5303400" cy="2191671"/>
          </a:xfrm>
        </p:grpSpPr>
        <p:grpSp>
          <p:nvGrpSpPr>
            <p:cNvPr id="241" name="Google Shape;241;p6"/>
            <p:cNvGrpSpPr/>
            <p:nvPr/>
          </p:nvGrpSpPr>
          <p:grpSpPr>
            <a:xfrm>
              <a:off x="182695" y="-267382"/>
              <a:ext cx="4938028" cy="2191671"/>
              <a:chOff x="0" y="-57150"/>
              <a:chExt cx="1055451" cy="468446"/>
            </a:xfrm>
          </p:grpSpPr>
          <p:sp>
            <p:nvSpPr>
              <p:cNvPr id="242" name="Google Shape;242;p6"/>
              <p:cNvSpPr/>
              <p:nvPr/>
            </p:nvSpPr>
            <p:spPr>
              <a:xfrm>
                <a:off x="0" y="0"/>
                <a:ext cx="1055450" cy="411296"/>
              </a:xfrm>
              <a:custGeom>
                <a:avLst/>
                <a:gdLst/>
                <a:ahLst/>
                <a:cxnLst/>
                <a:rect l="l" t="t" r="r" b="b"/>
                <a:pathLst>
                  <a:path w="1055450" h="411296" extrusionOk="0">
                    <a:moveTo>
                      <a:pt x="76135" y="0"/>
                    </a:moveTo>
                    <a:lnTo>
                      <a:pt x="979315" y="0"/>
                    </a:lnTo>
                    <a:cubicBezTo>
                      <a:pt x="999508" y="0"/>
                      <a:pt x="1018873" y="8021"/>
                      <a:pt x="1033151" y="22299"/>
                    </a:cubicBezTo>
                    <a:cubicBezTo>
                      <a:pt x="1047429" y="36578"/>
                      <a:pt x="1055450" y="55943"/>
                      <a:pt x="1055450" y="76135"/>
                    </a:cubicBezTo>
                    <a:lnTo>
                      <a:pt x="1055450" y="335161"/>
                    </a:lnTo>
                    <a:cubicBezTo>
                      <a:pt x="1055450" y="355353"/>
                      <a:pt x="1047429" y="374718"/>
                      <a:pt x="1033151" y="388997"/>
                    </a:cubicBezTo>
                    <a:cubicBezTo>
                      <a:pt x="1018873" y="403275"/>
                      <a:pt x="999508" y="411296"/>
                      <a:pt x="979315" y="411296"/>
                    </a:cubicBezTo>
                    <a:lnTo>
                      <a:pt x="76135" y="411296"/>
                    </a:lnTo>
                    <a:cubicBezTo>
                      <a:pt x="55943" y="411296"/>
                      <a:pt x="36578" y="403275"/>
                      <a:pt x="22299" y="388997"/>
                    </a:cubicBezTo>
                    <a:cubicBezTo>
                      <a:pt x="8021" y="374718"/>
                      <a:pt x="0" y="355353"/>
                      <a:pt x="0" y="335161"/>
                    </a:cubicBezTo>
                    <a:lnTo>
                      <a:pt x="0" y="76135"/>
                    </a:lnTo>
                    <a:cubicBezTo>
                      <a:pt x="0" y="55943"/>
                      <a:pt x="8021" y="36578"/>
                      <a:pt x="22299" y="22299"/>
                    </a:cubicBezTo>
                    <a:cubicBezTo>
                      <a:pt x="36578" y="8021"/>
                      <a:pt x="55943" y="0"/>
                      <a:pt x="76135" y="0"/>
                    </a:cubicBezTo>
                    <a:close/>
                  </a:path>
                </a:pathLst>
              </a:custGeom>
              <a:solidFill>
                <a:srgbClr val="41B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txBox="1"/>
              <p:nvPr/>
            </p:nvSpPr>
            <p:spPr>
              <a:xfrm>
                <a:off x="0" y="-57150"/>
                <a:ext cx="1055451" cy="468446"/>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4" name="Google Shape;244;p6"/>
            <p:cNvSpPr txBox="1"/>
            <p:nvPr/>
          </p:nvSpPr>
          <p:spPr>
            <a:xfrm>
              <a:off x="0" y="374728"/>
              <a:ext cx="5303400" cy="1379100"/>
            </a:xfrm>
            <a:prstGeom prst="rect">
              <a:avLst/>
            </a:prstGeom>
            <a:noFill/>
            <a:ln>
              <a:noFill/>
            </a:ln>
          </p:spPr>
          <p:txBody>
            <a:bodyPr spcFirstLastPara="1" wrap="square" lIns="0" tIns="0" rIns="0" bIns="0" anchor="t" anchorCtr="0">
              <a:spAutoFit/>
            </a:bodyPr>
            <a:lstStyle/>
            <a:p>
              <a:pPr marL="0" marR="0" lvl="0" indent="0" algn="ctr" rtl="0">
                <a:lnSpc>
                  <a:spcPct val="139993"/>
                </a:lnSpc>
                <a:spcBef>
                  <a:spcPts val="0"/>
                </a:spcBef>
                <a:spcAft>
                  <a:spcPts val="0"/>
                </a:spcAft>
                <a:buNone/>
              </a:pPr>
              <a:r>
                <a:rPr lang="en-US" sz="2800" b="1" i="0" u="none" strike="noStrike" cap="none">
                  <a:solidFill>
                    <a:srgbClr val="FFFFFF"/>
                  </a:solidFill>
                  <a:latin typeface="Noto Sans JP"/>
                  <a:ea typeface="Noto Sans JP"/>
                  <a:cs typeface="Noto Sans JP"/>
                  <a:sym typeface="Noto Sans JP"/>
                </a:rPr>
                <a:t>会社に届くので、</a:t>
              </a:r>
              <a:endParaRPr sz="2800"/>
            </a:p>
            <a:p>
              <a:pPr marL="0" marR="0" lvl="0" indent="0" algn="ctr" rtl="0">
                <a:lnSpc>
                  <a:spcPct val="139993"/>
                </a:lnSpc>
                <a:spcBef>
                  <a:spcPts val="0"/>
                </a:spcBef>
                <a:spcAft>
                  <a:spcPts val="0"/>
                </a:spcAft>
                <a:buNone/>
              </a:pPr>
              <a:r>
                <a:rPr lang="en-US" sz="2800" b="1" i="0" u="none" strike="noStrike" cap="none">
                  <a:solidFill>
                    <a:srgbClr val="FFFFFF"/>
                  </a:solidFill>
                  <a:latin typeface="Noto Sans JP"/>
                  <a:ea typeface="Noto Sans JP"/>
                  <a:cs typeface="Noto Sans JP"/>
                  <a:sym typeface="Noto Sans JP"/>
                </a:rPr>
                <a:t>配布する</a:t>
              </a:r>
              <a:endParaRPr sz="2800"/>
            </a:p>
          </p:txBody>
        </p:sp>
      </p:grpSp>
      <p:sp>
        <p:nvSpPr>
          <p:cNvPr id="245" name="Google Shape;245;p6"/>
          <p:cNvSpPr/>
          <p:nvPr/>
        </p:nvSpPr>
        <p:spPr>
          <a:xfrm>
            <a:off x="15556744" y="6417870"/>
            <a:ext cx="2853458" cy="3202861"/>
          </a:xfrm>
          <a:custGeom>
            <a:avLst/>
            <a:gdLst/>
            <a:ahLst/>
            <a:cxnLst/>
            <a:rect l="l" t="t" r="r" b="b"/>
            <a:pathLst>
              <a:path w="2853458" h="3202861" extrusionOk="0">
                <a:moveTo>
                  <a:pt x="0" y="0"/>
                </a:moveTo>
                <a:lnTo>
                  <a:pt x="2853458" y="0"/>
                </a:lnTo>
                <a:lnTo>
                  <a:pt x="2853458" y="3202861"/>
                </a:lnTo>
                <a:lnTo>
                  <a:pt x="0" y="3202861"/>
                </a:lnTo>
                <a:lnTo>
                  <a:pt x="0" y="0"/>
                </a:lnTo>
                <a:close/>
              </a:path>
            </a:pathLst>
          </a:custGeom>
          <a:blipFill rotWithShape="1">
            <a:blip r:embed="rId4">
              <a:alphaModFix/>
            </a:blip>
            <a:stretch>
              <a:fillRect/>
            </a:stretch>
          </a:blipFill>
          <a:ln>
            <a:noFill/>
          </a:ln>
        </p:spPr>
        <p:txBody>
          <a:bodyPr/>
          <a:lstStyle/>
          <a:p>
            <a:endParaRPr lang="ja-JP" altLang="en-US"/>
          </a:p>
        </p:txBody>
      </p:sp>
      <p:grpSp>
        <p:nvGrpSpPr>
          <p:cNvPr id="246" name="Google Shape;246;p6"/>
          <p:cNvGrpSpPr/>
          <p:nvPr/>
        </p:nvGrpSpPr>
        <p:grpSpPr>
          <a:xfrm>
            <a:off x="10993870" y="8284025"/>
            <a:ext cx="4577625" cy="1643752"/>
            <a:chOff x="0" y="-267382"/>
            <a:chExt cx="6103500" cy="2191671"/>
          </a:xfrm>
        </p:grpSpPr>
        <p:grpSp>
          <p:nvGrpSpPr>
            <p:cNvPr id="247" name="Google Shape;247;p6"/>
            <p:cNvGrpSpPr/>
            <p:nvPr/>
          </p:nvGrpSpPr>
          <p:grpSpPr>
            <a:xfrm>
              <a:off x="210261" y="-267382"/>
              <a:ext cx="5683123" cy="2191671"/>
              <a:chOff x="0" y="-57150"/>
              <a:chExt cx="1214706" cy="468446"/>
            </a:xfrm>
          </p:grpSpPr>
          <p:sp>
            <p:nvSpPr>
              <p:cNvPr id="248" name="Google Shape;248;p6"/>
              <p:cNvSpPr/>
              <p:nvPr/>
            </p:nvSpPr>
            <p:spPr>
              <a:xfrm>
                <a:off x="0" y="0"/>
                <a:ext cx="1214706" cy="411296"/>
              </a:xfrm>
              <a:custGeom>
                <a:avLst/>
                <a:gdLst/>
                <a:ahLst/>
                <a:cxnLst/>
                <a:rect l="l" t="t" r="r" b="b"/>
                <a:pathLst>
                  <a:path w="1214706" h="411296" extrusionOk="0">
                    <a:moveTo>
                      <a:pt x="66153" y="0"/>
                    </a:moveTo>
                    <a:lnTo>
                      <a:pt x="1148553" y="0"/>
                    </a:lnTo>
                    <a:cubicBezTo>
                      <a:pt x="1185089" y="0"/>
                      <a:pt x="1214706" y="29618"/>
                      <a:pt x="1214706" y="66153"/>
                    </a:cubicBezTo>
                    <a:lnTo>
                      <a:pt x="1214706" y="345143"/>
                    </a:lnTo>
                    <a:cubicBezTo>
                      <a:pt x="1214706" y="362688"/>
                      <a:pt x="1207737" y="379514"/>
                      <a:pt x="1195331" y="391920"/>
                    </a:cubicBezTo>
                    <a:cubicBezTo>
                      <a:pt x="1182924" y="404326"/>
                      <a:pt x="1166098" y="411296"/>
                      <a:pt x="1148553" y="411296"/>
                    </a:cubicBezTo>
                    <a:lnTo>
                      <a:pt x="66153" y="411296"/>
                    </a:lnTo>
                    <a:cubicBezTo>
                      <a:pt x="29618" y="411296"/>
                      <a:pt x="0" y="381678"/>
                      <a:pt x="0" y="345143"/>
                    </a:cubicBezTo>
                    <a:lnTo>
                      <a:pt x="0" y="66153"/>
                    </a:lnTo>
                    <a:cubicBezTo>
                      <a:pt x="0" y="29618"/>
                      <a:pt x="29618" y="0"/>
                      <a:pt x="66153" y="0"/>
                    </a:cubicBezTo>
                    <a:close/>
                  </a:path>
                </a:pathLst>
              </a:custGeom>
              <a:solidFill>
                <a:srgbClr val="309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txBox="1"/>
              <p:nvPr/>
            </p:nvSpPr>
            <p:spPr>
              <a:xfrm>
                <a:off x="0" y="-57150"/>
                <a:ext cx="1214706" cy="468446"/>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0" name="Google Shape;250;p6"/>
            <p:cNvSpPr txBox="1"/>
            <p:nvPr/>
          </p:nvSpPr>
          <p:spPr>
            <a:xfrm>
              <a:off x="0" y="374728"/>
              <a:ext cx="6103500" cy="1379100"/>
            </a:xfrm>
            <a:prstGeom prst="rect">
              <a:avLst/>
            </a:prstGeom>
            <a:noFill/>
            <a:ln>
              <a:noFill/>
            </a:ln>
          </p:spPr>
          <p:txBody>
            <a:bodyPr spcFirstLastPara="1" wrap="square" lIns="0" tIns="0" rIns="0" bIns="0" anchor="t" anchorCtr="0">
              <a:spAutoFit/>
            </a:bodyPr>
            <a:lstStyle/>
            <a:p>
              <a:pPr marL="0" marR="0" lvl="0" indent="0" algn="ctr" rtl="0">
                <a:lnSpc>
                  <a:spcPct val="139993"/>
                </a:lnSpc>
                <a:spcBef>
                  <a:spcPts val="0"/>
                </a:spcBef>
                <a:spcAft>
                  <a:spcPts val="0"/>
                </a:spcAft>
                <a:buNone/>
              </a:pPr>
              <a:r>
                <a:rPr lang="en-US" sz="2800" b="1" i="0" u="none" strike="noStrike" cap="none">
                  <a:solidFill>
                    <a:srgbClr val="FFFFFF"/>
                  </a:solidFill>
                  <a:latin typeface="Noto Sans JP"/>
                  <a:ea typeface="Noto Sans JP"/>
                  <a:cs typeface="Noto Sans JP"/>
                  <a:sym typeface="Noto Sans JP"/>
                </a:rPr>
                <a:t>会社に届くので、</a:t>
              </a:r>
              <a:endParaRPr sz="2800"/>
            </a:p>
            <a:p>
              <a:pPr marL="0" marR="0" lvl="0" indent="0" algn="ctr" rtl="0">
                <a:lnSpc>
                  <a:spcPct val="139993"/>
                </a:lnSpc>
                <a:spcBef>
                  <a:spcPts val="0"/>
                </a:spcBef>
                <a:spcAft>
                  <a:spcPts val="0"/>
                </a:spcAft>
                <a:buNone/>
              </a:pPr>
              <a:r>
                <a:rPr lang="en-US" sz="2800" b="1" i="0" u="none" strike="noStrike" cap="none">
                  <a:solidFill>
                    <a:srgbClr val="FFFFFF"/>
                  </a:solidFill>
                  <a:latin typeface="Noto Sans JP"/>
                  <a:ea typeface="Noto Sans JP"/>
                  <a:cs typeface="Noto Sans JP"/>
                  <a:sym typeface="Noto Sans JP"/>
                </a:rPr>
                <a:t>配布する</a:t>
              </a:r>
              <a:endParaRPr sz="2800"/>
            </a:p>
          </p:txBody>
        </p:sp>
      </p:grpSp>
      <p:grpSp>
        <p:nvGrpSpPr>
          <p:cNvPr id="251" name="Google Shape;251;p6"/>
          <p:cNvGrpSpPr/>
          <p:nvPr/>
        </p:nvGrpSpPr>
        <p:grpSpPr>
          <a:xfrm>
            <a:off x="5502875" y="4227100"/>
            <a:ext cx="4742290" cy="3405293"/>
            <a:chOff x="0" y="-35974"/>
            <a:chExt cx="1170300" cy="859423"/>
          </a:xfrm>
        </p:grpSpPr>
        <p:sp>
          <p:nvSpPr>
            <p:cNvPr id="252" name="Google Shape;252;p6"/>
            <p:cNvSpPr/>
            <p:nvPr/>
          </p:nvSpPr>
          <p:spPr>
            <a:xfrm>
              <a:off x="0" y="0"/>
              <a:ext cx="1170221" cy="823449"/>
            </a:xfrm>
            <a:custGeom>
              <a:avLst/>
              <a:gdLst/>
              <a:ahLst/>
              <a:cxnLst/>
              <a:rect l="l" t="t" r="r" b="b"/>
              <a:pathLst>
                <a:path w="1170221" h="823449" extrusionOk="0">
                  <a:moveTo>
                    <a:pt x="881692" y="0"/>
                  </a:moveTo>
                  <a:lnTo>
                    <a:pt x="282407" y="0"/>
                  </a:lnTo>
                  <a:cubicBezTo>
                    <a:pt x="126426" y="0"/>
                    <a:pt x="0" y="123512"/>
                    <a:pt x="0" y="336981"/>
                  </a:cubicBezTo>
                  <a:cubicBezTo>
                    <a:pt x="0" y="498418"/>
                    <a:pt x="66279" y="593559"/>
                    <a:pt x="162037" y="637700"/>
                  </a:cubicBezTo>
                  <a:lnTo>
                    <a:pt x="162037" y="823449"/>
                  </a:lnTo>
                  <a:lnTo>
                    <a:pt x="353844" y="663982"/>
                  </a:lnTo>
                  <a:lnTo>
                    <a:pt x="881692" y="663982"/>
                  </a:lnTo>
                  <a:cubicBezTo>
                    <a:pt x="1043773" y="663982"/>
                    <a:pt x="1170210" y="540469"/>
                    <a:pt x="1170210" y="336953"/>
                  </a:cubicBezTo>
                  <a:cubicBezTo>
                    <a:pt x="1170221" y="123512"/>
                    <a:pt x="1043773" y="0"/>
                    <a:pt x="881692" y="0"/>
                  </a:cubicBezTo>
                  <a:close/>
                </a:path>
              </a:pathLst>
            </a:custGeom>
            <a:solidFill>
              <a:srgbClr val="A3F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txBox="1"/>
            <p:nvPr/>
          </p:nvSpPr>
          <p:spPr>
            <a:xfrm>
              <a:off x="0" y="-35974"/>
              <a:ext cx="1170300" cy="725700"/>
            </a:xfrm>
            <a:prstGeom prst="rect">
              <a:avLst/>
            </a:prstGeom>
            <a:noFill/>
            <a:ln>
              <a:noFill/>
            </a:ln>
          </p:spPr>
          <p:txBody>
            <a:bodyPr spcFirstLastPara="1" wrap="square" lIns="50800" tIns="50800" rIns="50800" bIns="50800" anchor="ctr" anchorCtr="0">
              <a:noAutofit/>
            </a:bodyPr>
            <a:lstStyle/>
            <a:p>
              <a:pPr marL="0" marR="0" lvl="0" indent="0" algn="ctr" rtl="0">
                <a:lnSpc>
                  <a:spcPct val="139958"/>
                </a:lnSpc>
                <a:spcBef>
                  <a:spcPts val="0"/>
                </a:spcBef>
                <a:spcAft>
                  <a:spcPts val="0"/>
                </a:spcAft>
                <a:buNone/>
              </a:pPr>
              <a:r>
                <a:rPr lang="en-US" sz="2400" b="1" i="0" u="none" strike="noStrike" cap="none">
                  <a:solidFill>
                    <a:srgbClr val="000000"/>
                  </a:solidFill>
                  <a:latin typeface="Noto Sans JP"/>
                  <a:ea typeface="Noto Sans JP"/>
                  <a:cs typeface="Noto Sans JP"/>
                  <a:sym typeface="Noto Sans JP"/>
                </a:rPr>
                <a:t>「資格情報のお知らせ」を</a:t>
              </a:r>
              <a:endParaRPr sz="2400" b="1" i="0" u="none" strike="noStrike" cap="none">
                <a:solidFill>
                  <a:srgbClr val="000000"/>
                </a:solidFill>
                <a:latin typeface="Noto Sans JP"/>
                <a:ea typeface="Noto Sans JP"/>
                <a:cs typeface="Noto Sans JP"/>
                <a:sym typeface="Noto Sans JP"/>
              </a:endParaRPr>
            </a:p>
            <a:p>
              <a:pPr marL="0" marR="0" lvl="0" indent="0" algn="ctr" rtl="0">
                <a:lnSpc>
                  <a:spcPct val="139958"/>
                </a:lnSpc>
                <a:spcBef>
                  <a:spcPts val="0"/>
                </a:spcBef>
                <a:spcAft>
                  <a:spcPts val="0"/>
                </a:spcAft>
                <a:buNone/>
              </a:pPr>
              <a:r>
                <a:rPr lang="en-US" sz="2400" b="1" i="0" u="none" strike="noStrike" cap="none">
                  <a:solidFill>
                    <a:srgbClr val="000000"/>
                  </a:solidFill>
                  <a:latin typeface="Noto Sans JP"/>
                  <a:ea typeface="Noto Sans JP"/>
                  <a:cs typeface="Noto Sans JP"/>
                  <a:sym typeface="Noto Sans JP"/>
                </a:rPr>
                <a:t>確認し、収録されている</a:t>
              </a:r>
              <a:endParaRPr sz="2400" b="1">
                <a:latin typeface="Noto Sans JP"/>
                <a:ea typeface="Noto Sans JP"/>
                <a:cs typeface="Noto Sans JP"/>
                <a:sym typeface="Noto Sans JP"/>
              </a:endParaRPr>
            </a:p>
            <a:p>
              <a:pPr marL="0" marR="0" lvl="0" indent="0" algn="ctr" rtl="0">
                <a:lnSpc>
                  <a:spcPct val="139958"/>
                </a:lnSpc>
                <a:spcBef>
                  <a:spcPts val="0"/>
                </a:spcBef>
                <a:spcAft>
                  <a:spcPts val="0"/>
                </a:spcAft>
                <a:buNone/>
              </a:pPr>
              <a:r>
                <a:rPr lang="en-US" sz="2400" b="1" i="0" u="none" strike="noStrike" cap="none">
                  <a:solidFill>
                    <a:srgbClr val="000000"/>
                  </a:solidFill>
                  <a:latin typeface="Noto Sans JP"/>
                  <a:ea typeface="Noto Sans JP"/>
                  <a:cs typeface="Noto Sans JP"/>
                  <a:sym typeface="Noto Sans JP"/>
                </a:rPr>
                <a:t>マイナンバーが正しくなけれ</a:t>
              </a:r>
              <a:endParaRPr sz="2400" b="1" i="0" u="none" strike="noStrike" cap="none">
                <a:solidFill>
                  <a:srgbClr val="000000"/>
                </a:solidFill>
                <a:latin typeface="Noto Sans JP"/>
                <a:ea typeface="Noto Sans JP"/>
                <a:cs typeface="Noto Sans JP"/>
                <a:sym typeface="Noto Sans JP"/>
              </a:endParaRPr>
            </a:p>
            <a:p>
              <a:pPr marL="0" marR="0" lvl="0" indent="0" algn="ctr" rtl="0">
                <a:lnSpc>
                  <a:spcPct val="139958"/>
                </a:lnSpc>
                <a:spcBef>
                  <a:spcPts val="0"/>
                </a:spcBef>
                <a:spcAft>
                  <a:spcPts val="0"/>
                </a:spcAft>
                <a:buNone/>
              </a:pPr>
              <a:r>
                <a:rPr lang="en-US" sz="2400" b="1" i="0" u="none" strike="noStrike" cap="none">
                  <a:solidFill>
                    <a:srgbClr val="000000"/>
                  </a:solidFill>
                  <a:latin typeface="Noto Sans JP"/>
                  <a:ea typeface="Noto Sans JP"/>
                  <a:cs typeface="Noto Sans JP"/>
                  <a:sym typeface="Noto Sans JP"/>
                </a:rPr>
                <a:t>ば、協会</a:t>
              </a:r>
              <a:r>
                <a:rPr lang="en-US" sz="2400" b="1">
                  <a:latin typeface="Noto Sans JP"/>
                  <a:ea typeface="Noto Sans JP"/>
                  <a:cs typeface="Noto Sans JP"/>
                  <a:sym typeface="Noto Sans JP"/>
                </a:rPr>
                <a:t>けんぽ</a:t>
              </a:r>
              <a:r>
                <a:rPr lang="en-US" sz="2400" b="1" i="0" u="none" strike="noStrike" cap="none">
                  <a:solidFill>
                    <a:srgbClr val="000000"/>
                  </a:solidFill>
                  <a:latin typeface="Noto Sans JP"/>
                  <a:ea typeface="Noto Sans JP"/>
                  <a:cs typeface="Noto Sans JP"/>
                  <a:sym typeface="Noto Sans JP"/>
                </a:rPr>
                <a:t>へ連絡する</a:t>
              </a:r>
              <a:endParaRPr/>
            </a:p>
          </p:txBody>
        </p:sp>
      </p:grpSp>
      <p:grpSp>
        <p:nvGrpSpPr>
          <p:cNvPr id="254" name="Google Shape;254;p6"/>
          <p:cNvGrpSpPr/>
          <p:nvPr/>
        </p:nvGrpSpPr>
        <p:grpSpPr>
          <a:xfrm>
            <a:off x="4948999" y="2281991"/>
            <a:ext cx="5865815" cy="1601194"/>
            <a:chOff x="0" y="-47625"/>
            <a:chExt cx="1544906" cy="421714"/>
          </a:xfrm>
        </p:grpSpPr>
        <p:sp>
          <p:nvSpPr>
            <p:cNvPr id="255" name="Google Shape;255;p6"/>
            <p:cNvSpPr/>
            <p:nvPr/>
          </p:nvSpPr>
          <p:spPr>
            <a:xfrm>
              <a:off x="0" y="0"/>
              <a:ext cx="1544906" cy="374089"/>
            </a:xfrm>
            <a:custGeom>
              <a:avLst/>
              <a:gdLst/>
              <a:ahLst/>
              <a:cxnLst/>
              <a:rect l="l" t="t" r="r" b="b"/>
              <a:pathLst>
                <a:path w="1544906" h="374089" extrusionOk="0">
                  <a:moveTo>
                    <a:pt x="67312" y="0"/>
                  </a:moveTo>
                  <a:lnTo>
                    <a:pt x="1477594" y="0"/>
                  </a:lnTo>
                  <a:cubicBezTo>
                    <a:pt x="1495446" y="0"/>
                    <a:pt x="1512567" y="7092"/>
                    <a:pt x="1525191" y="19715"/>
                  </a:cubicBezTo>
                  <a:cubicBezTo>
                    <a:pt x="1537814" y="32339"/>
                    <a:pt x="1544906" y="49460"/>
                    <a:pt x="1544906" y="67312"/>
                  </a:cubicBezTo>
                  <a:lnTo>
                    <a:pt x="1544906" y="306777"/>
                  </a:lnTo>
                  <a:cubicBezTo>
                    <a:pt x="1544906" y="324629"/>
                    <a:pt x="1537814" y="341750"/>
                    <a:pt x="1525191" y="354374"/>
                  </a:cubicBezTo>
                  <a:cubicBezTo>
                    <a:pt x="1512567" y="366997"/>
                    <a:pt x="1495446" y="374089"/>
                    <a:pt x="1477594" y="374089"/>
                  </a:cubicBezTo>
                  <a:lnTo>
                    <a:pt x="67312" y="374089"/>
                  </a:lnTo>
                  <a:cubicBezTo>
                    <a:pt x="49460" y="374089"/>
                    <a:pt x="32339" y="366997"/>
                    <a:pt x="19715" y="354374"/>
                  </a:cubicBezTo>
                  <a:cubicBezTo>
                    <a:pt x="7092" y="341750"/>
                    <a:pt x="0" y="324629"/>
                    <a:pt x="0" y="306777"/>
                  </a:cubicBezTo>
                  <a:lnTo>
                    <a:pt x="0" y="67312"/>
                  </a:lnTo>
                  <a:cubicBezTo>
                    <a:pt x="0" y="49460"/>
                    <a:pt x="7092" y="32339"/>
                    <a:pt x="19715" y="19715"/>
                  </a:cubicBezTo>
                  <a:cubicBezTo>
                    <a:pt x="32339" y="7092"/>
                    <a:pt x="49460" y="0"/>
                    <a:pt x="67312"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txBox="1"/>
            <p:nvPr/>
          </p:nvSpPr>
          <p:spPr>
            <a:xfrm>
              <a:off x="0" y="-47625"/>
              <a:ext cx="1544906" cy="421714"/>
            </a:xfrm>
            <a:prstGeom prst="rect">
              <a:avLst/>
            </a:prstGeom>
            <a:noFill/>
            <a:ln>
              <a:noFill/>
            </a:ln>
          </p:spPr>
          <p:txBody>
            <a:bodyPr spcFirstLastPara="1" wrap="square" lIns="50800" tIns="50800" rIns="50800" bIns="50800" anchor="ctr" anchorCtr="0">
              <a:noAutofit/>
            </a:bodyPr>
            <a:lstStyle/>
            <a:p>
              <a:pPr marL="0" marR="0" lvl="0" indent="0" algn="ctr" rtl="0">
                <a:lnSpc>
                  <a:spcPct val="139958"/>
                </a:lnSpc>
                <a:spcBef>
                  <a:spcPts val="0"/>
                </a:spcBef>
                <a:spcAft>
                  <a:spcPts val="0"/>
                </a:spcAft>
                <a:buNone/>
              </a:pPr>
              <a:r>
                <a:rPr lang="en-US" sz="2400" b="0" i="0" u="none" strike="noStrike" cap="none">
                  <a:solidFill>
                    <a:srgbClr val="000000"/>
                  </a:solidFill>
                  <a:latin typeface="Noto Sans JP"/>
                  <a:ea typeface="Noto Sans JP"/>
                  <a:cs typeface="Noto Sans JP"/>
                  <a:sym typeface="Noto Sans JP"/>
                </a:rPr>
                <a:t>制度開始時のみ保険証利用登録に関わらず「資格情報のお知らせ」が届く</a:t>
              </a:r>
              <a:endParaRPr/>
            </a:p>
          </p:txBody>
        </p:sp>
      </p:grpSp>
      <p:sp>
        <p:nvSpPr>
          <p:cNvPr id="257" name="Google Shape;257;p6"/>
          <p:cNvSpPr txBox="1"/>
          <p:nvPr/>
        </p:nvSpPr>
        <p:spPr>
          <a:xfrm>
            <a:off x="6030094" y="1699496"/>
            <a:ext cx="3703625" cy="542008"/>
          </a:xfrm>
          <a:prstGeom prst="rect">
            <a:avLst/>
          </a:prstGeom>
          <a:noFill/>
          <a:ln>
            <a:noFill/>
          </a:ln>
        </p:spPr>
        <p:txBody>
          <a:bodyPr spcFirstLastPara="1" wrap="square" lIns="0" tIns="0" rIns="0" bIns="0" anchor="t" anchorCtr="0">
            <a:spAutoFit/>
          </a:bodyPr>
          <a:lstStyle/>
          <a:p>
            <a:pPr marL="0" marR="0" lvl="0" indent="0" algn="ctr" rtl="0">
              <a:lnSpc>
                <a:spcPct val="139984"/>
              </a:lnSpc>
              <a:spcBef>
                <a:spcPts val="0"/>
              </a:spcBef>
              <a:spcAft>
                <a:spcPts val="0"/>
              </a:spcAft>
              <a:buNone/>
            </a:pPr>
            <a:r>
              <a:rPr lang="en-US" sz="2516" b="1" i="0" u="none" strike="noStrike" cap="none" dirty="0" err="1">
                <a:solidFill>
                  <a:schemeClr val="tx1"/>
                </a:solidFill>
                <a:latin typeface="Noto Sans JP"/>
                <a:ea typeface="Noto Sans JP"/>
                <a:cs typeface="Noto Sans JP"/>
                <a:sym typeface="Noto Sans JP"/>
              </a:rPr>
              <a:t>マイナンバーカード所持</a:t>
            </a:r>
            <a:endParaRPr dirty="0">
              <a:solidFill>
                <a:schemeClr val="tx1"/>
              </a:solidFill>
            </a:endParaRPr>
          </a:p>
        </p:txBody>
      </p:sp>
      <p:sp>
        <p:nvSpPr>
          <p:cNvPr id="258" name="Google Shape;258;p6"/>
          <p:cNvSpPr txBox="1"/>
          <p:nvPr/>
        </p:nvSpPr>
        <p:spPr>
          <a:xfrm>
            <a:off x="593724" y="173302"/>
            <a:ext cx="7706499" cy="62293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i="0" u="none" strike="noStrike" cap="none">
                <a:solidFill>
                  <a:srgbClr val="545454"/>
                </a:solidFill>
                <a:latin typeface="Noto Sans JP"/>
                <a:ea typeface="Noto Sans JP"/>
                <a:cs typeface="Noto Sans JP"/>
                <a:sym typeface="Noto Sans JP"/>
              </a:rPr>
              <a:t>資格確認書・資格情報のお知らせ</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grpSp>
        <p:nvGrpSpPr>
          <p:cNvPr id="263" name="Google Shape;263;p7"/>
          <p:cNvGrpSpPr/>
          <p:nvPr/>
        </p:nvGrpSpPr>
        <p:grpSpPr>
          <a:xfrm>
            <a:off x="194299" y="-11386"/>
            <a:ext cx="167549" cy="887686"/>
            <a:chOff x="0" y="-47625"/>
            <a:chExt cx="44128" cy="233794"/>
          </a:xfrm>
        </p:grpSpPr>
        <p:sp>
          <p:nvSpPr>
            <p:cNvPr id="264" name="Google Shape;264;p7"/>
            <p:cNvSpPr/>
            <p:nvPr/>
          </p:nvSpPr>
          <p:spPr>
            <a:xfrm>
              <a:off x="0" y="0"/>
              <a:ext cx="44128" cy="186169"/>
            </a:xfrm>
            <a:custGeom>
              <a:avLst/>
              <a:gdLst/>
              <a:ahLst/>
              <a:cxnLst/>
              <a:rect l="l" t="t" r="r" b="b"/>
              <a:pathLst>
                <a:path w="44128" h="186169" extrusionOk="0">
                  <a:moveTo>
                    <a:pt x="0" y="0"/>
                  </a:moveTo>
                  <a:lnTo>
                    <a:pt x="44128" y="0"/>
                  </a:lnTo>
                  <a:lnTo>
                    <a:pt x="44128" y="186169"/>
                  </a:lnTo>
                  <a:lnTo>
                    <a:pt x="0" y="186169"/>
                  </a:lnTo>
                  <a:close/>
                </a:path>
              </a:pathLst>
            </a:custGeom>
            <a:solidFill>
              <a:srgbClr val="004EAE"/>
            </a:solidFill>
            <a:ln>
              <a:noFill/>
            </a:ln>
          </p:spPr>
          <p:txBody>
            <a:bodyPr/>
            <a:lstStyle/>
            <a:p>
              <a:endParaRPr lang="ja-JP" altLang="en-US"/>
            </a:p>
          </p:txBody>
        </p:sp>
        <p:sp>
          <p:nvSpPr>
            <p:cNvPr id="265" name="Google Shape;265;p7"/>
            <p:cNvSpPr txBox="1"/>
            <p:nvPr/>
          </p:nvSpPr>
          <p:spPr>
            <a:xfrm>
              <a:off x="0" y="-47625"/>
              <a:ext cx="44128" cy="233794"/>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66" name="Google Shape;266;p7"/>
          <p:cNvCxnSpPr/>
          <p:nvPr/>
        </p:nvCxnSpPr>
        <p:spPr>
          <a:xfrm>
            <a:off x="0" y="1492611"/>
            <a:ext cx="18288000" cy="0"/>
          </a:xfrm>
          <a:prstGeom prst="straightConnector1">
            <a:avLst/>
          </a:prstGeom>
          <a:noFill/>
          <a:ln w="38100" cap="flat" cmpd="sng">
            <a:solidFill>
              <a:srgbClr val="D9D9D9"/>
            </a:solidFill>
            <a:prstDash val="solid"/>
            <a:round/>
            <a:headEnd type="none" w="sm" len="sm"/>
            <a:tailEnd type="none" w="sm" len="sm"/>
          </a:ln>
        </p:spPr>
      </p:cxnSp>
      <p:grpSp>
        <p:nvGrpSpPr>
          <p:cNvPr id="267" name="Google Shape;267;p7"/>
          <p:cNvGrpSpPr/>
          <p:nvPr/>
        </p:nvGrpSpPr>
        <p:grpSpPr>
          <a:xfrm>
            <a:off x="10373957" y="-76574"/>
            <a:ext cx="6600707" cy="1302485"/>
            <a:chOff x="0" y="-47625"/>
            <a:chExt cx="1738458" cy="343041"/>
          </a:xfrm>
        </p:grpSpPr>
        <p:sp>
          <p:nvSpPr>
            <p:cNvPr id="268" name="Google Shape;268;p7"/>
            <p:cNvSpPr/>
            <p:nvPr/>
          </p:nvSpPr>
          <p:spPr>
            <a:xfrm>
              <a:off x="0" y="0"/>
              <a:ext cx="1738458" cy="295416"/>
            </a:xfrm>
            <a:custGeom>
              <a:avLst/>
              <a:gdLst/>
              <a:ahLst/>
              <a:cxnLst/>
              <a:rect l="l" t="t" r="r" b="b"/>
              <a:pathLst>
                <a:path w="1738458" h="295416" extrusionOk="0">
                  <a:moveTo>
                    <a:pt x="0" y="0"/>
                  </a:moveTo>
                  <a:lnTo>
                    <a:pt x="1738458" y="0"/>
                  </a:lnTo>
                  <a:lnTo>
                    <a:pt x="1738458" y="295416"/>
                  </a:lnTo>
                  <a:lnTo>
                    <a:pt x="0" y="295416"/>
                  </a:lnTo>
                  <a:close/>
                </a:path>
              </a:pathLst>
            </a:custGeom>
            <a:gradFill>
              <a:gsLst>
                <a:gs pos="0">
                  <a:srgbClr val="5DE0E6"/>
                </a:gs>
                <a:gs pos="100000">
                  <a:srgbClr val="004AAD"/>
                </a:gs>
              </a:gsLst>
              <a:lin ang="0" scaled="0"/>
            </a:gradFill>
            <a:ln>
              <a:noFill/>
            </a:ln>
          </p:spPr>
          <p:txBody>
            <a:bodyPr/>
            <a:lstStyle/>
            <a:p>
              <a:endParaRPr lang="ja-JP" altLang="en-US"/>
            </a:p>
          </p:txBody>
        </p:sp>
        <p:sp>
          <p:nvSpPr>
            <p:cNvPr id="269" name="Google Shape;269;p7"/>
            <p:cNvSpPr txBox="1"/>
            <p:nvPr/>
          </p:nvSpPr>
          <p:spPr>
            <a:xfrm>
              <a:off x="0" y="-47625"/>
              <a:ext cx="1738458" cy="343041"/>
            </a:xfrm>
            <a:prstGeom prst="rect">
              <a:avLst/>
            </a:prstGeom>
            <a:noFill/>
            <a:ln>
              <a:noFill/>
            </a:ln>
          </p:spPr>
          <p:txBody>
            <a:bodyPr spcFirstLastPara="1" wrap="square" lIns="50800" tIns="50800" rIns="50800" bIns="50800" anchor="ctr" anchorCtr="0">
              <a:noAutofit/>
            </a:bodyPr>
            <a:lstStyle/>
            <a:p>
              <a:pPr marL="0" marR="0" lvl="0" indent="0" algn="ctr" rtl="0">
                <a:lnSpc>
                  <a:spcPct val="140014"/>
                </a:lnSpc>
                <a:spcBef>
                  <a:spcPts val="0"/>
                </a:spcBef>
                <a:spcAft>
                  <a:spcPts val="0"/>
                </a:spcAft>
                <a:buNone/>
              </a:pPr>
              <a:r>
                <a:rPr lang="en-US" sz="2699" b="1" i="0" u="none" strike="noStrike" cap="none">
                  <a:solidFill>
                    <a:srgbClr val="FFFFFF"/>
                  </a:solidFill>
                  <a:latin typeface="Noto Sans JP"/>
                  <a:ea typeface="Noto Sans JP"/>
                  <a:cs typeface="Noto Sans JP"/>
                  <a:sym typeface="Noto Sans JP"/>
                </a:rPr>
                <a:t>マイナンバーカードを持ってない場合</a:t>
              </a:r>
              <a:endParaRPr/>
            </a:p>
          </p:txBody>
        </p:sp>
      </p:grpSp>
      <p:grpSp>
        <p:nvGrpSpPr>
          <p:cNvPr id="270" name="Google Shape;270;p7"/>
          <p:cNvGrpSpPr/>
          <p:nvPr/>
        </p:nvGrpSpPr>
        <p:grpSpPr>
          <a:xfrm>
            <a:off x="341646" y="1868170"/>
            <a:ext cx="5217695" cy="2510701"/>
            <a:chOff x="0" y="-9525"/>
            <a:chExt cx="1374207" cy="661255"/>
          </a:xfrm>
        </p:grpSpPr>
        <p:sp>
          <p:nvSpPr>
            <p:cNvPr id="271" name="Google Shape;271;p7"/>
            <p:cNvSpPr/>
            <p:nvPr/>
          </p:nvSpPr>
          <p:spPr>
            <a:xfrm>
              <a:off x="0" y="0"/>
              <a:ext cx="1374207" cy="651730"/>
            </a:xfrm>
            <a:custGeom>
              <a:avLst/>
              <a:gdLst/>
              <a:ahLst/>
              <a:cxnLst/>
              <a:rect l="l" t="t" r="r" b="b"/>
              <a:pathLst>
                <a:path w="1374207" h="651730" extrusionOk="0">
                  <a:moveTo>
                    <a:pt x="1082203" y="0"/>
                  </a:moveTo>
                  <a:lnTo>
                    <a:pt x="282407" y="0"/>
                  </a:lnTo>
                  <a:cubicBezTo>
                    <a:pt x="126426" y="0"/>
                    <a:pt x="0" y="123512"/>
                    <a:pt x="0" y="243494"/>
                  </a:cubicBezTo>
                  <a:cubicBezTo>
                    <a:pt x="0" y="326699"/>
                    <a:pt x="66279" y="421839"/>
                    <a:pt x="162037" y="465981"/>
                  </a:cubicBezTo>
                  <a:lnTo>
                    <a:pt x="162037" y="651730"/>
                  </a:lnTo>
                  <a:lnTo>
                    <a:pt x="353844" y="492262"/>
                  </a:lnTo>
                  <a:lnTo>
                    <a:pt x="1082203" y="492262"/>
                  </a:lnTo>
                  <a:cubicBezTo>
                    <a:pt x="1247758" y="492262"/>
                    <a:pt x="1374195" y="368750"/>
                    <a:pt x="1374195" y="243493"/>
                  </a:cubicBezTo>
                  <a:cubicBezTo>
                    <a:pt x="1374207" y="123512"/>
                    <a:pt x="1247758" y="0"/>
                    <a:pt x="1082203" y="0"/>
                  </a:cubicBezTo>
                  <a:close/>
                </a:path>
              </a:pathLst>
            </a:custGeom>
            <a:solidFill>
              <a:srgbClr val="41B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txBox="1"/>
            <p:nvPr/>
          </p:nvSpPr>
          <p:spPr>
            <a:xfrm>
              <a:off x="0" y="-9525"/>
              <a:ext cx="1374195" cy="470755"/>
            </a:xfrm>
            <a:prstGeom prst="rect">
              <a:avLst/>
            </a:prstGeom>
            <a:noFill/>
            <a:ln>
              <a:noFill/>
            </a:ln>
          </p:spPr>
          <p:txBody>
            <a:bodyPr spcFirstLastPara="1" wrap="square" lIns="50800" tIns="50800" rIns="50800" bIns="50800" anchor="ctr" anchorCtr="0">
              <a:noAutofit/>
            </a:bodyPr>
            <a:lstStyle/>
            <a:p>
              <a:pPr marL="0" marR="0" lvl="0" indent="0" algn="ctr" rtl="0">
                <a:lnSpc>
                  <a:spcPct val="139958"/>
                </a:lnSpc>
                <a:spcBef>
                  <a:spcPts val="0"/>
                </a:spcBef>
                <a:spcAft>
                  <a:spcPts val="0"/>
                </a:spcAft>
                <a:buNone/>
              </a:pPr>
              <a:r>
                <a:rPr lang="en-US" sz="2400" b="1" i="0" u="none" strike="noStrike" cap="none">
                  <a:solidFill>
                    <a:srgbClr val="000000"/>
                  </a:solidFill>
                  <a:latin typeface="Noto Sans JP"/>
                  <a:ea typeface="Noto Sans JP"/>
                  <a:cs typeface="Noto Sans JP"/>
                  <a:sym typeface="Noto Sans JP"/>
                </a:rPr>
                <a:t>マイナ保険証がないと病院や薬局で受診できなくなるのでしょうか。</a:t>
              </a:r>
              <a:endParaRPr/>
            </a:p>
          </p:txBody>
        </p:sp>
      </p:grpSp>
      <p:grpSp>
        <p:nvGrpSpPr>
          <p:cNvPr id="273" name="Google Shape;273;p7"/>
          <p:cNvGrpSpPr/>
          <p:nvPr/>
        </p:nvGrpSpPr>
        <p:grpSpPr>
          <a:xfrm>
            <a:off x="5853567" y="1751721"/>
            <a:ext cx="5217695" cy="2743599"/>
            <a:chOff x="0" y="-9525"/>
            <a:chExt cx="1374207" cy="722594"/>
          </a:xfrm>
        </p:grpSpPr>
        <p:sp>
          <p:nvSpPr>
            <p:cNvPr id="274" name="Google Shape;274;p7"/>
            <p:cNvSpPr/>
            <p:nvPr/>
          </p:nvSpPr>
          <p:spPr>
            <a:xfrm>
              <a:off x="0" y="0"/>
              <a:ext cx="1374207" cy="713069"/>
            </a:xfrm>
            <a:custGeom>
              <a:avLst/>
              <a:gdLst/>
              <a:ahLst/>
              <a:cxnLst/>
              <a:rect l="l" t="t" r="r" b="b"/>
              <a:pathLst>
                <a:path w="1374207" h="713069" extrusionOk="0">
                  <a:moveTo>
                    <a:pt x="1082203" y="0"/>
                  </a:moveTo>
                  <a:lnTo>
                    <a:pt x="282407" y="0"/>
                  </a:lnTo>
                  <a:cubicBezTo>
                    <a:pt x="126426" y="0"/>
                    <a:pt x="0" y="123512"/>
                    <a:pt x="0" y="276888"/>
                  </a:cubicBezTo>
                  <a:cubicBezTo>
                    <a:pt x="0" y="388038"/>
                    <a:pt x="66279" y="483179"/>
                    <a:pt x="162037" y="527320"/>
                  </a:cubicBezTo>
                  <a:lnTo>
                    <a:pt x="162037" y="713069"/>
                  </a:lnTo>
                  <a:lnTo>
                    <a:pt x="353844" y="553601"/>
                  </a:lnTo>
                  <a:lnTo>
                    <a:pt x="1082203" y="553601"/>
                  </a:lnTo>
                  <a:cubicBezTo>
                    <a:pt x="1247758" y="553601"/>
                    <a:pt x="1374195" y="430089"/>
                    <a:pt x="1374195" y="276878"/>
                  </a:cubicBezTo>
                  <a:cubicBezTo>
                    <a:pt x="1374207" y="123512"/>
                    <a:pt x="1247758" y="0"/>
                    <a:pt x="1082203" y="0"/>
                  </a:cubicBezTo>
                  <a:close/>
                </a:path>
              </a:pathLst>
            </a:custGeom>
            <a:solidFill>
              <a:srgbClr val="41B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txBox="1"/>
            <p:nvPr/>
          </p:nvSpPr>
          <p:spPr>
            <a:xfrm>
              <a:off x="0" y="-9525"/>
              <a:ext cx="1374195" cy="532094"/>
            </a:xfrm>
            <a:prstGeom prst="rect">
              <a:avLst/>
            </a:prstGeom>
            <a:noFill/>
            <a:ln>
              <a:noFill/>
            </a:ln>
          </p:spPr>
          <p:txBody>
            <a:bodyPr spcFirstLastPara="1" wrap="square" lIns="50800" tIns="50800" rIns="50800" bIns="50800" anchor="ctr" anchorCtr="0">
              <a:noAutofit/>
            </a:bodyPr>
            <a:lstStyle/>
            <a:p>
              <a:pPr marL="0" marR="0" lvl="0" indent="0" algn="ctr" rtl="0">
                <a:lnSpc>
                  <a:spcPct val="139958"/>
                </a:lnSpc>
                <a:spcBef>
                  <a:spcPts val="0"/>
                </a:spcBef>
                <a:spcAft>
                  <a:spcPts val="0"/>
                </a:spcAft>
                <a:buNone/>
              </a:pPr>
              <a:r>
                <a:rPr lang="en-US" sz="2400" b="1" i="0" u="none" strike="noStrike" cap="none">
                  <a:solidFill>
                    <a:srgbClr val="000000"/>
                  </a:solidFill>
                  <a:latin typeface="Noto Sans JP"/>
                  <a:ea typeface="Noto Sans JP"/>
                  <a:cs typeface="Noto Sans JP"/>
                  <a:sym typeface="Noto Sans JP"/>
                </a:rPr>
                <a:t>現行の保険証の有効期限が切れたら、マイナ保険証がないと受診できなくなるのでしょうか。</a:t>
              </a:r>
              <a:endParaRPr/>
            </a:p>
          </p:txBody>
        </p:sp>
      </p:grpSp>
      <p:grpSp>
        <p:nvGrpSpPr>
          <p:cNvPr id="276" name="Google Shape;276;p7"/>
          <p:cNvGrpSpPr/>
          <p:nvPr/>
        </p:nvGrpSpPr>
        <p:grpSpPr>
          <a:xfrm>
            <a:off x="11774451" y="1868170"/>
            <a:ext cx="5200259" cy="2510701"/>
            <a:chOff x="0" y="-9525"/>
            <a:chExt cx="1369615" cy="661255"/>
          </a:xfrm>
        </p:grpSpPr>
        <p:sp>
          <p:nvSpPr>
            <p:cNvPr id="277" name="Google Shape;277;p7"/>
            <p:cNvSpPr/>
            <p:nvPr/>
          </p:nvSpPr>
          <p:spPr>
            <a:xfrm>
              <a:off x="0" y="0"/>
              <a:ext cx="1369615" cy="651730"/>
            </a:xfrm>
            <a:custGeom>
              <a:avLst/>
              <a:gdLst/>
              <a:ahLst/>
              <a:cxnLst/>
              <a:rect l="l" t="t" r="r" b="b"/>
              <a:pathLst>
                <a:path w="1369615" h="651730" extrusionOk="0">
                  <a:moveTo>
                    <a:pt x="1077689" y="0"/>
                  </a:moveTo>
                  <a:lnTo>
                    <a:pt x="282407" y="0"/>
                  </a:lnTo>
                  <a:cubicBezTo>
                    <a:pt x="126426" y="0"/>
                    <a:pt x="0" y="123512"/>
                    <a:pt x="0" y="243494"/>
                  </a:cubicBezTo>
                  <a:cubicBezTo>
                    <a:pt x="0" y="326699"/>
                    <a:pt x="66279" y="421839"/>
                    <a:pt x="162037" y="465981"/>
                  </a:cubicBezTo>
                  <a:lnTo>
                    <a:pt x="162037" y="651730"/>
                  </a:lnTo>
                  <a:lnTo>
                    <a:pt x="353844" y="492262"/>
                  </a:lnTo>
                  <a:lnTo>
                    <a:pt x="1077689" y="492262"/>
                  </a:lnTo>
                  <a:cubicBezTo>
                    <a:pt x="1243166" y="492262"/>
                    <a:pt x="1369603" y="368750"/>
                    <a:pt x="1369603" y="243493"/>
                  </a:cubicBezTo>
                  <a:cubicBezTo>
                    <a:pt x="1369615" y="123512"/>
                    <a:pt x="1243166" y="0"/>
                    <a:pt x="1077689" y="0"/>
                  </a:cubicBezTo>
                  <a:close/>
                </a:path>
              </a:pathLst>
            </a:custGeom>
            <a:solidFill>
              <a:srgbClr val="41B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txBox="1"/>
            <p:nvPr/>
          </p:nvSpPr>
          <p:spPr>
            <a:xfrm>
              <a:off x="0" y="-9525"/>
              <a:ext cx="1369603" cy="470755"/>
            </a:xfrm>
            <a:prstGeom prst="rect">
              <a:avLst/>
            </a:prstGeom>
            <a:noFill/>
            <a:ln>
              <a:noFill/>
            </a:ln>
          </p:spPr>
          <p:txBody>
            <a:bodyPr spcFirstLastPara="1" wrap="square" lIns="50800" tIns="50800" rIns="50800" bIns="50800" anchor="ctr" anchorCtr="0">
              <a:noAutofit/>
            </a:bodyPr>
            <a:lstStyle/>
            <a:p>
              <a:pPr marL="0" marR="0" lvl="0" indent="0" algn="ctr" rtl="0">
                <a:lnSpc>
                  <a:spcPct val="139958"/>
                </a:lnSpc>
                <a:spcBef>
                  <a:spcPts val="0"/>
                </a:spcBef>
                <a:spcAft>
                  <a:spcPts val="0"/>
                </a:spcAft>
                <a:buNone/>
              </a:pPr>
              <a:r>
                <a:rPr lang="en-US" sz="2400" b="1" i="0" u="none" strike="noStrike" cap="none">
                  <a:solidFill>
                    <a:srgbClr val="000000"/>
                  </a:solidFill>
                  <a:latin typeface="Noto Sans JP"/>
                  <a:ea typeface="Noto Sans JP"/>
                  <a:cs typeface="Noto Sans JP"/>
                  <a:sym typeface="Noto Sans JP"/>
                </a:rPr>
                <a:t>「資格確認書」をもらうには</a:t>
              </a:r>
              <a:endParaRPr sz="2400" b="1" i="0" u="none" strike="noStrike" cap="none">
                <a:solidFill>
                  <a:srgbClr val="000000"/>
                </a:solidFill>
                <a:latin typeface="Noto Sans JP"/>
                <a:ea typeface="Noto Sans JP"/>
                <a:cs typeface="Noto Sans JP"/>
                <a:sym typeface="Noto Sans JP"/>
              </a:endParaRPr>
            </a:p>
            <a:p>
              <a:pPr marL="0" marR="0" lvl="0" indent="0" algn="ctr" rtl="0">
                <a:lnSpc>
                  <a:spcPct val="139958"/>
                </a:lnSpc>
                <a:spcBef>
                  <a:spcPts val="0"/>
                </a:spcBef>
                <a:spcAft>
                  <a:spcPts val="0"/>
                </a:spcAft>
                <a:buNone/>
              </a:pPr>
              <a:r>
                <a:rPr lang="en-US" sz="2400" b="1" i="0" u="none" strike="noStrike" cap="none">
                  <a:solidFill>
                    <a:srgbClr val="000000"/>
                  </a:solidFill>
                  <a:latin typeface="Noto Sans JP"/>
                  <a:ea typeface="Noto Sans JP"/>
                  <a:cs typeface="Noto Sans JP"/>
                  <a:sym typeface="Noto Sans JP"/>
                </a:rPr>
                <a:t>申請が必要ですか？</a:t>
              </a:r>
              <a:endParaRPr/>
            </a:p>
          </p:txBody>
        </p:sp>
      </p:grpSp>
      <p:sp>
        <p:nvSpPr>
          <p:cNvPr id="279" name="Google Shape;279;p7"/>
          <p:cNvSpPr txBox="1"/>
          <p:nvPr/>
        </p:nvSpPr>
        <p:spPr>
          <a:xfrm>
            <a:off x="593724" y="173302"/>
            <a:ext cx="4723917" cy="62293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i="0" u="none" strike="noStrike" cap="none">
                <a:solidFill>
                  <a:srgbClr val="545454"/>
                </a:solidFill>
                <a:latin typeface="Noto Sans JP"/>
                <a:ea typeface="Noto Sans JP"/>
                <a:cs typeface="Noto Sans JP"/>
                <a:sym typeface="Noto Sans JP"/>
              </a:rPr>
              <a:t>社員への対応</a:t>
            </a:r>
            <a:endParaRPr/>
          </a:p>
        </p:txBody>
      </p:sp>
      <p:grpSp>
        <p:nvGrpSpPr>
          <p:cNvPr id="280" name="Google Shape;280;p7"/>
          <p:cNvGrpSpPr/>
          <p:nvPr/>
        </p:nvGrpSpPr>
        <p:grpSpPr>
          <a:xfrm>
            <a:off x="6074831" y="4881483"/>
            <a:ext cx="4996384" cy="2463135"/>
            <a:chOff x="0" y="0"/>
            <a:chExt cx="6661845" cy="3284181"/>
          </a:xfrm>
        </p:grpSpPr>
        <p:sp>
          <p:nvSpPr>
            <p:cNvPr id="281" name="Google Shape;281;p7"/>
            <p:cNvSpPr/>
            <p:nvPr/>
          </p:nvSpPr>
          <p:spPr>
            <a:xfrm>
              <a:off x="0" y="0"/>
              <a:ext cx="6661845" cy="3284181"/>
            </a:xfrm>
            <a:custGeom>
              <a:avLst/>
              <a:gdLst/>
              <a:ahLst/>
              <a:cxnLst/>
              <a:rect l="l" t="t" r="r" b="b"/>
              <a:pathLst>
                <a:path w="6661845" h="3284181" extrusionOk="0">
                  <a:moveTo>
                    <a:pt x="0" y="0"/>
                  </a:moveTo>
                  <a:lnTo>
                    <a:pt x="6661845" y="0"/>
                  </a:lnTo>
                  <a:lnTo>
                    <a:pt x="6661845" y="3284181"/>
                  </a:lnTo>
                  <a:lnTo>
                    <a:pt x="0" y="3284181"/>
                  </a:lnTo>
                  <a:lnTo>
                    <a:pt x="0" y="0"/>
                  </a:lnTo>
                  <a:close/>
                </a:path>
              </a:pathLst>
            </a:custGeom>
            <a:blipFill rotWithShape="1">
              <a:blip r:embed="rId3">
                <a:alphaModFix/>
              </a:blip>
              <a:stretch>
                <a:fillRect l="-5107" r="-5108"/>
              </a:stretch>
            </a:blipFill>
            <a:ln>
              <a:noFill/>
            </a:ln>
          </p:spPr>
          <p:txBody>
            <a:bodyPr/>
            <a:lstStyle/>
            <a:p>
              <a:endParaRPr lang="ja-JP" altLang="en-US"/>
            </a:p>
          </p:txBody>
        </p:sp>
        <p:sp>
          <p:nvSpPr>
            <p:cNvPr id="282" name="Google Shape;282;p7"/>
            <p:cNvSpPr txBox="1"/>
            <p:nvPr/>
          </p:nvSpPr>
          <p:spPr>
            <a:xfrm>
              <a:off x="137238" y="439227"/>
              <a:ext cx="6387300" cy="266820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500" b="0" i="0" u="none" strike="noStrike" cap="none">
                  <a:solidFill>
                    <a:srgbClr val="545454"/>
                  </a:solidFill>
                  <a:latin typeface="Arial"/>
                  <a:ea typeface="Arial"/>
                  <a:cs typeface="Arial"/>
                  <a:sym typeface="Arial"/>
                </a:rPr>
                <a:t>マイナカードを持っていない人、保険証と紐付けていない人は、交付される「</a:t>
              </a:r>
              <a:r>
                <a:rPr lang="en-US" sz="2500" b="0" i="0" u="none" strike="noStrike" cap="none">
                  <a:solidFill>
                    <a:srgbClr val="FF3131"/>
                  </a:solidFill>
                  <a:latin typeface="Arial"/>
                  <a:ea typeface="Arial"/>
                  <a:cs typeface="Arial"/>
                  <a:sym typeface="Arial"/>
                </a:rPr>
                <a:t>資格確認書</a:t>
              </a:r>
              <a:r>
                <a:rPr lang="en-US" sz="2500" b="0" i="0" u="none" strike="noStrike" cap="none">
                  <a:solidFill>
                    <a:srgbClr val="545454"/>
                  </a:solidFill>
                  <a:latin typeface="Arial"/>
                  <a:ea typeface="Arial"/>
                  <a:cs typeface="Arial"/>
                  <a:sym typeface="Arial"/>
                </a:rPr>
                <a:t>」で受診可能です。</a:t>
              </a:r>
              <a:endParaRPr sz="2500"/>
            </a:p>
          </p:txBody>
        </p:sp>
      </p:grpSp>
      <p:grpSp>
        <p:nvGrpSpPr>
          <p:cNvPr id="283" name="Google Shape;283;p7"/>
          <p:cNvGrpSpPr/>
          <p:nvPr/>
        </p:nvGrpSpPr>
        <p:grpSpPr>
          <a:xfrm>
            <a:off x="593724" y="4881483"/>
            <a:ext cx="3819682" cy="2206197"/>
            <a:chOff x="0" y="0"/>
            <a:chExt cx="5092909" cy="2941596"/>
          </a:xfrm>
        </p:grpSpPr>
        <p:sp>
          <p:nvSpPr>
            <p:cNvPr id="284" name="Google Shape;284;p7"/>
            <p:cNvSpPr/>
            <p:nvPr/>
          </p:nvSpPr>
          <p:spPr>
            <a:xfrm>
              <a:off x="0" y="0"/>
              <a:ext cx="5092909" cy="2941596"/>
            </a:xfrm>
            <a:custGeom>
              <a:avLst/>
              <a:gdLst/>
              <a:ahLst/>
              <a:cxnLst/>
              <a:rect l="l" t="t" r="r" b="b"/>
              <a:pathLst>
                <a:path w="5092909" h="2941596" extrusionOk="0">
                  <a:moveTo>
                    <a:pt x="0" y="0"/>
                  </a:moveTo>
                  <a:lnTo>
                    <a:pt x="5092909" y="0"/>
                  </a:lnTo>
                  <a:lnTo>
                    <a:pt x="5092909" y="2941596"/>
                  </a:lnTo>
                  <a:lnTo>
                    <a:pt x="0" y="2941596"/>
                  </a:lnTo>
                  <a:lnTo>
                    <a:pt x="0" y="0"/>
                  </a:lnTo>
                  <a:close/>
                </a:path>
              </a:pathLst>
            </a:custGeom>
            <a:blipFill rotWithShape="1">
              <a:blip r:embed="rId3">
                <a:alphaModFix/>
              </a:blip>
              <a:stretch>
                <a:fillRect l="-14564" r="-14565"/>
              </a:stretch>
            </a:blipFill>
            <a:ln>
              <a:noFill/>
            </a:ln>
          </p:spPr>
          <p:txBody>
            <a:bodyPr/>
            <a:lstStyle/>
            <a:p>
              <a:endParaRPr lang="ja-JP" altLang="en-US"/>
            </a:p>
          </p:txBody>
        </p:sp>
        <p:sp>
          <p:nvSpPr>
            <p:cNvPr id="285" name="Google Shape;285;p7"/>
            <p:cNvSpPr txBox="1"/>
            <p:nvPr/>
          </p:nvSpPr>
          <p:spPr>
            <a:xfrm>
              <a:off x="104917" y="487970"/>
              <a:ext cx="4883100" cy="1950300"/>
            </a:xfrm>
            <a:prstGeom prst="rect">
              <a:avLst/>
            </a:prstGeom>
            <a:noFill/>
            <a:ln>
              <a:noFill/>
            </a:ln>
          </p:spPr>
          <p:txBody>
            <a:bodyPr spcFirstLastPara="1" wrap="square" lIns="0" tIns="0" rIns="0" bIns="0" anchor="t" anchorCtr="0">
              <a:spAutoFit/>
            </a:bodyPr>
            <a:lstStyle/>
            <a:p>
              <a:pPr marL="0" marR="0" lvl="0" indent="0" algn="l" rtl="0">
                <a:lnSpc>
                  <a:spcPct val="140044"/>
                </a:lnSpc>
                <a:spcBef>
                  <a:spcPts val="0"/>
                </a:spcBef>
                <a:spcAft>
                  <a:spcPts val="0"/>
                </a:spcAft>
                <a:buNone/>
              </a:pPr>
              <a:r>
                <a:rPr lang="en-US" sz="2500" b="0" i="0" u="none" strike="noStrike" cap="none">
                  <a:solidFill>
                    <a:srgbClr val="545454"/>
                  </a:solidFill>
                  <a:latin typeface="Arial"/>
                  <a:ea typeface="Arial"/>
                  <a:cs typeface="Arial"/>
                  <a:sym typeface="Arial"/>
                </a:rPr>
                <a:t>移行期間の</a:t>
              </a:r>
              <a:r>
                <a:rPr lang="en-US" sz="2500" b="0" i="0" u="none" strike="noStrike" cap="none">
                  <a:solidFill>
                    <a:srgbClr val="FF3131"/>
                  </a:solidFill>
                  <a:latin typeface="Arial"/>
                  <a:ea typeface="Arial"/>
                  <a:cs typeface="Arial"/>
                  <a:sym typeface="Arial"/>
                </a:rPr>
                <a:t>最長１年間は今の保険証を</a:t>
              </a:r>
              <a:r>
                <a:rPr lang="en-US" sz="2500" b="0" i="0" u="none" strike="noStrike" cap="none">
                  <a:solidFill>
                    <a:srgbClr val="545454"/>
                  </a:solidFill>
                  <a:latin typeface="Arial"/>
                  <a:ea typeface="Arial"/>
                  <a:cs typeface="Arial"/>
                  <a:sym typeface="Arial"/>
                </a:rPr>
                <a:t>利用可能です</a:t>
              </a:r>
              <a:endParaRPr sz="2500"/>
            </a:p>
          </p:txBody>
        </p:sp>
      </p:grpSp>
      <p:grpSp>
        <p:nvGrpSpPr>
          <p:cNvPr id="286" name="Google Shape;286;p7"/>
          <p:cNvGrpSpPr/>
          <p:nvPr/>
        </p:nvGrpSpPr>
        <p:grpSpPr>
          <a:xfrm>
            <a:off x="12081850" y="4769400"/>
            <a:ext cx="4862599" cy="5320107"/>
            <a:chOff x="0" y="0"/>
            <a:chExt cx="6483466" cy="6766002"/>
          </a:xfrm>
        </p:grpSpPr>
        <p:sp>
          <p:nvSpPr>
            <p:cNvPr id="287" name="Google Shape;287;p7"/>
            <p:cNvSpPr/>
            <p:nvPr/>
          </p:nvSpPr>
          <p:spPr>
            <a:xfrm>
              <a:off x="0" y="0"/>
              <a:ext cx="6483466" cy="6423167"/>
            </a:xfrm>
            <a:custGeom>
              <a:avLst/>
              <a:gdLst/>
              <a:ahLst/>
              <a:cxnLst/>
              <a:rect l="l" t="t" r="r" b="b"/>
              <a:pathLst>
                <a:path w="6483466" h="6423167" extrusionOk="0">
                  <a:moveTo>
                    <a:pt x="0" y="0"/>
                  </a:moveTo>
                  <a:lnTo>
                    <a:pt x="6483466" y="0"/>
                  </a:lnTo>
                  <a:lnTo>
                    <a:pt x="6483466" y="6423167"/>
                  </a:lnTo>
                  <a:lnTo>
                    <a:pt x="0" y="6423167"/>
                  </a:lnTo>
                  <a:lnTo>
                    <a:pt x="0" y="0"/>
                  </a:lnTo>
                  <a:close/>
                </a:path>
              </a:pathLst>
            </a:custGeom>
            <a:blipFill rotWithShape="1">
              <a:blip r:embed="rId3">
                <a:alphaModFix/>
              </a:blip>
              <a:stretch>
                <a:fillRect l="-60746" r="-60746"/>
              </a:stretch>
            </a:blipFill>
            <a:ln>
              <a:noFill/>
            </a:ln>
          </p:spPr>
          <p:txBody>
            <a:bodyPr/>
            <a:lstStyle/>
            <a:p>
              <a:endParaRPr lang="ja-JP" altLang="en-US"/>
            </a:p>
          </p:txBody>
        </p:sp>
        <p:sp>
          <p:nvSpPr>
            <p:cNvPr id="288" name="Google Shape;288;p7"/>
            <p:cNvSpPr txBox="1"/>
            <p:nvPr/>
          </p:nvSpPr>
          <p:spPr>
            <a:xfrm>
              <a:off x="133563" y="387702"/>
              <a:ext cx="6216300" cy="6378300"/>
            </a:xfrm>
            <a:prstGeom prst="rect">
              <a:avLst/>
            </a:prstGeom>
            <a:noFill/>
            <a:ln>
              <a:noFill/>
            </a:ln>
          </p:spPr>
          <p:txBody>
            <a:bodyPr spcFirstLastPara="1" wrap="square" lIns="0" tIns="0" rIns="0" bIns="0" anchor="t" anchorCtr="0">
              <a:spAutoFit/>
            </a:bodyPr>
            <a:lstStyle/>
            <a:p>
              <a:pPr marL="0" marR="0" lvl="0" indent="0" algn="l" rtl="0">
                <a:lnSpc>
                  <a:spcPct val="140009"/>
                </a:lnSpc>
                <a:spcBef>
                  <a:spcPts val="0"/>
                </a:spcBef>
                <a:spcAft>
                  <a:spcPts val="0"/>
                </a:spcAft>
                <a:buNone/>
              </a:pPr>
              <a:r>
                <a:rPr lang="en-US" sz="2172" b="0" i="0" u="none" strike="noStrike" cap="none">
                  <a:solidFill>
                    <a:srgbClr val="545454"/>
                  </a:solidFill>
                  <a:latin typeface="Arial"/>
                  <a:ea typeface="Arial"/>
                  <a:cs typeface="Arial"/>
                  <a:sym typeface="Arial"/>
                </a:rPr>
                <a:t>「資格確認書」の取得に</a:t>
              </a:r>
              <a:r>
                <a:rPr lang="en-US" sz="2172" b="0" i="0" u="none" strike="noStrike" cap="none">
                  <a:solidFill>
                    <a:srgbClr val="FF3131"/>
                  </a:solidFill>
                  <a:latin typeface="Arial"/>
                  <a:ea typeface="Arial"/>
                  <a:cs typeface="Arial"/>
                  <a:sym typeface="Arial"/>
                </a:rPr>
                <a:t>申請は不要</a:t>
              </a:r>
              <a:r>
                <a:rPr lang="en-US" sz="2172" b="0" i="0" u="none" strike="noStrike" cap="none">
                  <a:solidFill>
                    <a:srgbClr val="545454"/>
                  </a:solidFill>
                  <a:latin typeface="Arial"/>
                  <a:ea typeface="Arial"/>
                  <a:cs typeface="Arial"/>
                  <a:sym typeface="Arial"/>
                </a:rPr>
                <a:t>です。</a:t>
              </a:r>
              <a:endParaRPr/>
            </a:p>
            <a:p>
              <a:pPr marL="0" marR="0" lvl="0" indent="0" algn="l" rtl="0">
                <a:lnSpc>
                  <a:spcPct val="140009"/>
                </a:lnSpc>
                <a:spcBef>
                  <a:spcPts val="0"/>
                </a:spcBef>
                <a:spcAft>
                  <a:spcPts val="0"/>
                </a:spcAft>
                <a:buNone/>
              </a:pPr>
              <a:r>
                <a:rPr lang="en-US" sz="2172" b="0" i="0" u="none" strike="noStrike" cap="none">
                  <a:solidFill>
                    <a:srgbClr val="545454"/>
                  </a:solidFill>
                  <a:latin typeface="Arial"/>
                  <a:ea typeface="Arial"/>
                  <a:cs typeface="Arial"/>
                  <a:sym typeface="Arial"/>
                </a:rPr>
                <a:t>発行時期は未定ですが、12月2日までに発行されます。</a:t>
              </a:r>
              <a:r>
                <a:rPr lang="en-US" sz="2172" b="0" i="0" u="none" strike="noStrike" cap="none">
                  <a:solidFill>
                    <a:srgbClr val="FF3131"/>
                  </a:solidFill>
                  <a:latin typeface="Arial"/>
                  <a:ea typeface="Arial"/>
                  <a:cs typeface="Arial"/>
                  <a:sym typeface="Arial"/>
                </a:rPr>
                <a:t>資格確認書の有効期限は５年間です。</a:t>
              </a:r>
              <a:endParaRPr/>
            </a:p>
            <a:p>
              <a:pPr marL="0" marR="0" lvl="0" indent="0" algn="l" rtl="0">
                <a:lnSpc>
                  <a:spcPct val="140009"/>
                </a:lnSpc>
                <a:spcBef>
                  <a:spcPts val="0"/>
                </a:spcBef>
                <a:spcAft>
                  <a:spcPts val="0"/>
                </a:spcAft>
                <a:buNone/>
              </a:pPr>
              <a:endParaRPr sz="2172" b="0" i="0" u="none" strike="noStrike" cap="none">
                <a:solidFill>
                  <a:srgbClr val="FF3131"/>
                </a:solidFill>
                <a:latin typeface="Arial"/>
                <a:ea typeface="Arial"/>
                <a:cs typeface="Arial"/>
                <a:sym typeface="Arial"/>
              </a:endParaRPr>
            </a:p>
            <a:p>
              <a:pPr marL="0" marR="0" lvl="0" indent="0" algn="l" rtl="0">
                <a:lnSpc>
                  <a:spcPct val="140009"/>
                </a:lnSpc>
                <a:spcBef>
                  <a:spcPts val="0"/>
                </a:spcBef>
                <a:spcAft>
                  <a:spcPts val="0"/>
                </a:spcAft>
                <a:buNone/>
              </a:pPr>
              <a:r>
                <a:rPr lang="en-US" sz="2172" b="0" i="0" u="sng" strike="noStrike" cap="none">
                  <a:solidFill>
                    <a:srgbClr val="545454"/>
                  </a:solidFill>
                  <a:latin typeface="Arial"/>
                  <a:ea typeface="Arial"/>
                  <a:cs typeface="Arial"/>
                  <a:sym typeface="Arial"/>
                </a:rPr>
                <a:t>12月2日以降に入社社員の取得手続きを行う場合は、</a:t>
              </a:r>
              <a:r>
                <a:rPr lang="en-US" sz="2172" b="1" i="0" u="sng" strike="noStrike" cap="none">
                  <a:solidFill>
                    <a:srgbClr val="545454"/>
                  </a:solidFill>
                  <a:latin typeface="Arial"/>
                  <a:ea typeface="Arial"/>
                  <a:cs typeface="Arial"/>
                  <a:sym typeface="Arial"/>
                </a:rPr>
                <a:t>取得時に合わせて申請をしたほうがスムーズに発行</a:t>
              </a:r>
              <a:r>
                <a:rPr lang="en-US" sz="2172" b="0" i="0" u="sng" strike="noStrike" cap="none">
                  <a:solidFill>
                    <a:srgbClr val="545454"/>
                  </a:solidFill>
                  <a:latin typeface="Arial"/>
                  <a:ea typeface="Arial"/>
                  <a:cs typeface="Arial"/>
                  <a:sym typeface="Arial"/>
                </a:rPr>
                <a:t>されます。</a:t>
              </a:r>
              <a:endParaRPr/>
            </a:p>
            <a:p>
              <a:pPr marL="0" marR="0" lvl="0" indent="0" algn="l" rtl="0">
                <a:lnSpc>
                  <a:spcPct val="140009"/>
                </a:lnSpc>
                <a:spcBef>
                  <a:spcPts val="0"/>
                </a:spcBef>
                <a:spcAft>
                  <a:spcPts val="0"/>
                </a:spcAft>
                <a:buNone/>
              </a:pPr>
              <a:endParaRPr sz="2172" b="0" i="0" u="sng" strike="noStrike" cap="none">
                <a:solidFill>
                  <a:srgbClr val="545454"/>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grpSp>
        <p:nvGrpSpPr>
          <p:cNvPr id="293" name="Google Shape;293;p8"/>
          <p:cNvGrpSpPr/>
          <p:nvPr/>
        </p:nvGrpSpPr>
        <p:grpSpPr>
          <a:xfrm>
            <a:off x="194299" y="-11386"/>
            <a:ext cx="167549" cy="887686"/>
            <a:chOff x="0" y="-47625"/>
            <a:chExt cx="44128" cy="233794"/>
          </a:xfrm>
        </p:grpSpPr>
        <p:sp>
          <p:nvSpPr>
            <p:cNvPr id="294" name="Google Shape;294;p8"/>
            <p:cNvSpPr/>
            <p:nvPr/>
          </p:nvSpPr>
          <p:spPr>
            <a:xfrm>
              <a:off x="0" y="0"/>
              <a:ext cx="44128" cy="186169"/>
            </a:xfrm>
            <a:custGeom>
              <a:avLst/>
              <a:gdLst/>
              <a:ahLst/>
              <a:cxnLst/>
              <a:rect l="l" t="t" r="r" b="b"/>
              <a:pathLst>
                <a:path w="44128" h="186169" extrusionOk="0">
                  <a:moveTo>
                    <a:pt x="0" y="0"/>
                  </a:moveTo>
                  <a:lnTo>
                    <a:pt x="44128" y="0"/>
                  </a:lnTo>
                  <a:lnTo>
                    <a:pt x="44128" y="186169"/>
                  </a:lnTo>
                  <a:lnTo>
                    <a:pt x="0" y="186169"/>
                  </a:lnTo>
                  <a:close/>
                </a:path>
              </a:pathLst>
            </a:custGeom>
            <a:solidFill>
              <a:srgbClr val="004EAE"/>
            </a:solidFill>
            <a:ln>
              <a:noFill/>
            </a:ln>
          </p:spPr>
          <p:txBody>
            <a:bodyPr/>
            <a:lstStyle/>
            <a:p>
              <a:endParaRPr lang="ja-JP" altLang="en-US"/>
            </a:p>
          </p:txBody>
        </p:sp>
        <p:sp>
          <p:nvSpPr>
            <p:cNvPr id="295" name="Google Shape;295;p8"/>
            <p:cNvSpPr txBox="1"/>
            <p:nvPr/>
          </p:nvSpPr>
          <p:spPr>
            <a:xfrm>
              <a:off x="0" y="-47625"/>
              <a:ext cx="44128" cy="233794"/>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96" name="Google Shape;296;p8"/>
          <p:cNvCxnSpPr/>
          <p:nvPr/>
        </p:nvCxnSpPr>
        <p:spPr>
          <a:xfrm>
            <a:off x="0" y="1492611"/>
            <a:ext cx="18288000" cy="0"/>
          </a:xfrm>
          <a:prstGeom prst="straightConnector1">
            <a:avLst/>
          </a:prstGeom>
          <a:noFill/>
          <a:ln w="38100" cap="flat" cmpd="sng">
            <a:solidFill>
              <a:srgbClr val="D9D9D9"/>
            </a:solidFill>
            <a:prstDash val="solid"/>
            <a:round/>
            <a:headEnd type="none" w="sm" len="sm"/>
            <a:tailEnd type="none" w="sm" len="sm"/>
          </a:ln>
        </p:spPr>
      </p:cxnSp>
      <p:grpSp>
        <p:nvGrpSpPr>
          <p:cNvPr id="297" name="Google Shape;297;p8"/>
          <p:cNvGrpSpPr/>
          <p:nvPr/>
        </p:nvGrpSpPr>
        <p:grpSpPr>
          <a:xfrm>
            <a:off x="10658593" y="68676"/>
            <a:ext cx="6600707" cy="1262354"/>
            <a:chOff x="0" y="-47625"/>
            <a:chExt cx="1738458" cy="332472"/>
          </a:xfrm>
        </p:grpSpPr>
        <p:sp>
          <p:nvSpPr>
            <p:cNvPr id="298" name="Google Shape;298;p8"/>
            <p:cNvSpPr/>
            <p:nvPr/>
          </p:nvSpPr>
          <p:spPr>
            <a:xfrm>
              <a:off x="0" y="0"/>
              <a:ext cx="1738458" cy="284847"/>
            </a:xfrm>
            <a:custGeom>
              <a:avLst/>
              <a:gdLst/>
              <a:ahLst/>
              <a:cxnLst/>
              <a:rect l="l" t="t" r="r" b="b"/>
              <a:pathLst>
                <a:path w="1738458" h="284847" extrusionOk="0">
                  <a:moveTo>
                    <a:pt x="0" y="0"/>
                  </a:moveTo>
                  <a:lnTo>
                    <a:pt x="1738458" y="0"/>
                  </a:lnTo>
                  <a:lnTo>
                    <a:pt x="1738458" y="284847"/>
                  </a:lnTo>
                  <a:lnTo>
                    <a:pt x="0" y="284847"/>
                  </a:lnTo>
                  <a:close/>
                </a:path>
              </a:pathLst>
            </a:custGeom>
            <a:gradFill>
              <a:gsLst>
                <a:gs pos="0">
                  <a:srgbClr val="5DE0E6"/>
                </a:gs>
                <a:gs pos="100000">
                  <a:srgbClr val="004AAD"/>
                </a:gs>
              </a:gsLst>
              <a:lin ang="0" scaled="0"/>
            </a:gradFill>
            <a:ln>
              <a:noFill/>
            </a:ln>
          </p:spPr>
          <p:txBody>
            <a:bodyPr/>
            <a:lstStyle/>
            <a:p>
              <a:endParaRPr lang="ja-JP" altLang="en-US"/>
            </a:p>
          </p:txBody>
        </p:sp>
        <p:sp>
          <p:nvSpPr>
            <p:cNvPr id="299" name="Google Shape;299;p8"/>
            <p:cNvSpPr txBox="1"/>
            <p:nvPr/>
          </p:nvSpPr>
          <p:spPr>
            <a:xfrm>
              <a:off x="0" y="-47625"/>
              <a:ext cx="1738458" cy="332472"/>
            </a:xfrm>
            <a:prstGeom prst="rect">
              <a:avLst/>
            </a:prstGeom>
            <a:noFill/>
            <a:ln>
              <a:noFill/>
            </a:ln>
          </p:spPr>
          <p:txBody>
            <a:bodyPr spcFirstLastPara="1" wrap="square" lIns="50800" tIns="50800" rIns="50800" bIns="50800" anchor="ctr" anchorCtr="0">
              <a:noAutofit/>
            </a:bodyPr>
            <a:lstStyle/>
            <a:p>
              <a:pPr marL="0" marR="0" lvl="0" indent="0" algn="ctr" rtl="0">
                <a:lnSpc>
                  <a:spcPct val="140015"/>
                </a:lnSpc>
                <a:spcBef>
                  <a:spcPts val="0"/>
                </a:spcBef>
                <a:spcAft>
                  <a:spcPts val="0"/>
                </a:spcAft>
                <a:buNone/>
              </a:pPr>
              <a:r>
                <a:rPr lang="en-US" sz="2599" b="1" i="0" u="none" strike="noStrike" cap="none">
                  <a:solidFill>
                    <a:srgbClr val="FFFFFF"/>
                  </a:solidFill>
                  <a:latin typeface="Noto Sans JP"/>
                  <a:ea typeface="Noto Sans JP"/>
                  <a:cs typeface="Noto Sans JP"/>
                  <a:sym typeface="Noto Sans JP"/>
                </a:rPr>
                <a:t>入社・異動・退社</a:t>
              </a:r>
              <a:endParaRPr/>
            </a:p>
          </p:txBody>
        </p:sp>
      </p:grpSp>
      <p:sp>
        <p:nvSpPr>
          <p:cNvPr id="300" name="Google Shape;300;p8"/>
          <p:cNvSpPr txBox="1"/>
          <p:nvPr/>
        </p:nvSpPr>
        <p:spPr>
          <a:xfrm>
            <a:off x="593724" y="173302"/>
            <a:ext cx="4723917" cy="62293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i="0" u="none" strike="noStrike" cap="none">
                <a:solidFill>
                  <a:srgbClr val="545454"/>
                </a:solidFill>
                <a:latin typeface="Noto Sans JP"/>
                <a:ea typeface="Noto Sans JP"/>
                <a:cs typeface="Noto Sans JP"/>
                <a:sym typeface="Noto Sans JP"/>
              </a:rPr>
              <a:t>社員への対応と手続き</a:t>
            </a:r>
            <a:endParaRPr/>
          </a:p>
        </p:txBody>
      </p:sp>
      <p:sp>
        <p:nvSpPr>
          <p:cNvPr id="302" name="Google Shape;302;p8"/>
          <p:cNvSpPr/>
          <p:nvPr/>
        </p:nvSpPr>
        <p:spPr>
          <a:xfrm>
            <a:off x="1213900" y="3255597"/>
            <a:ext cx="4542894" cy="6384559"/>
          </a:xfrm>
          <a:custGeom>
            <a:avLst/>
            <a:gdLst/>
            <a:ahLst/>
            <a:cxnLst/>
            <a:rect l="l" t="t" r="r" b="b"/>
            <a:pathLst>
              <a:path w="924574" h="1085957" extrusionOk="0">
                <a:moveTo>
                  <a:pt x="86912" y="0"/>
                </a:moveTo>
                <a:lnTo>
                  <a:pt x="837661" y="0"/>
                </a:lnTo>
                <a:cubicBezTo>
                  <a:pt x="860712" y="0"/>
                  <a:pt x="882818" y="9157"/>
                  <a:pt x="899118" y="25456"/>
                </a:cubicBezTo>
                <a:cubicBezTo>
                  <a:pt x="915417" y="41755"/>
                  <a:pt x="924574" y="63862"/>
                  <a:pt x="924574" y="86912"/>
                </a:cubicBezTo>
                <a:lnTo>
                  <a:pt x="924574" y="999045"/>
                </a:lnTo>
                <a:cubicBezTo>
                  <a:pt x="924574" y="1047045"/>
                  <a:pt x="885662" y="1085957"/>
                  <a:pt x="837661" y="1085957"/>
                </a:cubicBezTo>
                <a:lnTo>
                  <a:pt x="86912" y="1085957"/>
                </a:lnTo>
                <a:cubicBezTo>
                  <a:pt x="38912" y="1085957"/>
                  <a:pt x="0" y="1047045"/>
                  <a:pt x="0" y="999045"/>
                </a:cubicBezTo>
                <a:lnTo>
                  <a:pt x="0" y="86912"/>
                </a:lnTo>
                <a:cubicBezTo>
                  <a:pt x="0" y="38912"/>
                  <a:pt x="38912" y="0"/>
                  <a:pt x="86912" y="0"/>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05" name="Google Shape;305;p8"/>
          <p:cNvSpPr/>
          <p:nvPr/>
        </p:nvSpPr>
        <p:spPr>
          <a:xfrm>
            <a:off x="6868639" y="3200400"/>
            <a:ext cx="4404250" cy="3795805"/>
          </a:xfrm>
          <a:custGeom>
            <a:avLst/>
            <a:gdLst/>
            <a:ahLst/>
            <a:cxnLst/>
            <a:rect l="l" t="t" r="r" b="b"/>
            <a:pathLst>
              <a:path w="896348" h="772518" extrusionOk="0">
                <a:moveTo>
                  <a:pt x="89649" y="0"/>
                </a:moveTo>
                <a:lnTo>
                  <a:pt x="806699" y="0"/>
                </a:lnTo>
                <a:cubicBezTo>
                  <a:pt x="856211" y="0"/>
                  <a:pt x="896348" y="40137"/>
                  <a:pt x="896348" y="89649"/>
                </a:cubicBezTo>
                <a:lnTo>
                  <a:pt x="896348" y="682869"/>
                </a:lnTo>
                <a:cubicBezTo>
                  <a:pt x="896348" y="706645"/>
                  <a:pt x="886903" y="729448"/>
                  <a:pt x="870090" y="746260"/>
                </a:cubicBezTo>
                <a:cubicBezTo>
                  <a:pt x="853278" y="763073"/>
                  <a:pt x="830475" y="772518"/>
                  <a:pt x="806699" y="772518"/>
                </a:cubicBezTo>
                <a:lnTo>
                  <a:pt x="89649" y="772518"/>
                </a:lnTo>
                <a:cubicBezTo>
                  <a:pt x="65873" y="772518"/>
                  <a:pt x="43070" y="763073"/>
                  <a:pt x="26258" y="746260"/>
                </a:cubicBezTo>
                <a:cubicBezTo>
                  <a:pt x="9445" y="729448"/>
                  <a:pt x="0" y="706645"/>
                  <a:pt x="0" y="682869"/>
                </a:cubicBezTo>
                <a:lnTo>
                  <a:pt x="0" y="89649"/>
                </a:lnTo>
                <a:cubicBezTo>
                  <a:pt x="0" y="65873"/>
                  <a:pt x="9445" y="43070"/>
                  <a:pt x="26258" y="26258"/>
                </a:cubicBezTo>
                <a:cubicBezTo>
                  <a:pt x="43070" y="9445"/>
                  <a:pt x="65873" y="0"/>
                  <a:pt x="89649" y="0"/>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08" name="Google Shape;308;p8"/>
          <p:cNvSpPr/>
          <p:nvPr/>
        </p:nvSpPr>
        <p:spPr>
          <a:xfrm>
            <a:off x="12036225" y="3246674"/>
            <a:ext cx="4922130" cy="6550639"/>
          </a:xfrm>
          <a:custGeom>
            <a:avLst/>
            <a:gdLst/>
            <a:ahLst/>
            <a:cxnLst/>
            <a:rect l="l" t="t" r="r" b="b"/>
            <a:pathLst>
              <a:path w="1001736" h="1186581" extrusionOk="0">
                <a:moveTo>
                  <a:pt x="80218" y="0"/>
                </a:moveTo>
                <a:lnTo>
                  <a:pt x="921518" y="0"/>
                </a:lnTo>
                <a:cubicBezTo>
                  <a:pt x="965821" y="0"/>
                  <a:pt x="1001736" y="35915"/>
                  <a:pt x="1001736" y="80218"/>
                </a:cubicBezTo>
                <a:lnTo>
                  <a:pt x="1001736" y="1106363"/>
                </a:lnTo>
                <a:cubicBezTo>
                  <a:pt x="1001736" y="1150666"/>
                  <a:pt x="965821" y="1186581"/>
                  <a:pt x="921518" y="1186581"/>
                </a:cubicBezTo>
                <a:lnTo>
                  <a:pt x="80218" y="1186581"/>
                </a:lnTo>
                <a:cubicBezTo>
                  <a:pt x="35915" y="1186581"/>
                  <a:pt x="0" y="1150666"/>
                  <a:pt x="0" y="1106363"/>
                </a:cubicBezTo>
                <a:lnTo>
                  <a:pt x="0" y="80218"/>
                </a:lnTo>
                <a:cubicBezTo>
                  <a:pt x="0" y="35915"/>
                  <a:pt x="35915" y="0"/>
                  <a:pt x="80218" y="0"/>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10" name="Google Shape;310;p8"/>
          <p:cNvSpPr txBox="1"/>
          <p:nvPr/>
        </p:nvSpPr>
        <p:spPr>
          <a:xfrm>
            <a:off x="1213892" y="2447671"/>
            <a:ext cx="4289100" cy="5232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400" b="1" i="0" u="none" strike="noStrike" cap="none">
                <a:solidFill>
                  <a:srgbClr val="004EAE"/>
                </a:solidFill>
                <a:latin typeface="Noto Sans JP"/>
                <a:ea typeface="Noto Sans JP"/>
                <a:cs typeface="Noto Sans JP"/>
                <a:sym typeface="Noto Sans JP"/>
              </a:rPr>
              <a:t>入社</a:t>
            </a:r>
            <a:endParaRPr/>
          </a:p>
        </p:txBody>
      </p:sp>
      <p:sp>
        <p:nvSpPr>
          <p:cNvPr id="311" name="Google Shape;311;p8"/>
          <p:cNvSpPr txBox="1"/>
          <p:nvPr/>
        </p:nvSpPr>
        <p:spPr>
          <a:xfrm>
            <a:off x="6926140" y="2447671"/>
            <a:ext cx="4289249" cy="58039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400" b="1" i="0" u="none" strike="noStrike" cap="none">
                <a:solidFill>
                  <a:srgbClr val="004EAE"/>
                </a:solidFill>
                <a:latin typeface="Noto Sans JP"/>
                <a:ea typeface="Noto Sans JP"/>
                <a:cs typeface="Noto Sans JP"/>
                <a:sym typeface="Noto Sans JP"/>
              </a:rPr>
              <a:t>異動</a:t>
            </a:r>
            <a:endParaRPr/>
          </a:p>
        </p:txBody>
      </p:sp>
      <p:sp>
        <p:nvSpPr>
          <p:cNvPr id="312" name="Google Shape;312;p8"/>
          <p:cNvSpPr txBox="1"/>
          <p:nvPr/>
        </p:nvSpPr>
        <p:spPr>
          <a:xfrm>
            <a:off x="12036216" y="2446738"/>
            <a:ext cx="4289249" cy="58039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400" b="1" i="0" u="none" strike="noStrike" cap="none">
                <a:solidFill>
                  <a:srgbClr val="004EAE"/>
                </a:solidFill>
                <a:latin typeface="Noto Sans JP"/>
                <a:ea typeface="Noto Sans JP"/>
                <a:cs typeface="Noto Sans JP"/>
                <a:sym typeface="Noto Sans JP"/>
              </a:rPr>
              <a:t>退社</a:t>
            </a:r>
            <a:endParaRPr/>
          </a:p>
        </p:txBody>
      </p:sp>
      <p:sp>
        <p:nvSpPr>
          <p:cNvPr id="313" name="Google Shape;313;p8"/>
          <p:cNvSpPr txBox="1"/>
          <p:nvPr/>
        </p:nvSpPr>
        <p:spPr>
          <a:xfrm>
            <a:off x="1595054" y="2713711"/>
            <a:ext cx="3780600" cy="6771084"/>
          </a:xfrm>
          <a:prstGeom prst="rect">
            <a:avLst/>
          </a:prstGeom>
          <a:noFill/>
          <a:ln>
            <a:noFill/>
          </a:ln>
        </p:spPr>
        <p:txBody>
          <a:bodyPr spcFirstLastPara="1" wrap="square" lIns="0" tIns="0" rIns="0" bIns="0" anchor="t" anchorCtr="0">
            <a:spAutoFit/>
          </a:bodyPr>
          <a:lstStyle/>
          <a:p>
            <a:pPr marL="0" marR="0" lvl="0" indent="0" algn="l" rtl="0">
              <a:lnSpc>
                <a:spcPct val="220055"/>
              </a:lnSpc>
              <a:spcBef>
                <a:spcPts val="0"/>
              </a:spcBef>
              <a:spcAft>
                <a:spcPts val="0"/>
              </a:spcAft>
              <a:buNone/>
            </a:pPr>
            <a:endParaRPr sz="2500" b="0" i="0" u="none" strike="noStrike" cap="none" dirty="0">
              <a:solidFill>
                <a:schemeClr val="tx1"/>
              </a:solidFill>
              <a:latin typeface="Calibri"/>
              <a:ea typeface="Calibri"/>
              <a:cs typeface="Calibri"/>
              <a:sym typeface="Calibri"/>
            </a:endParaRPr>
          </a:p>
          <a:p>
            <a:pPr marL="0" marR="0" lvl="0" indent="0" algn="l" rtl="0">
              <a:lnSpc>
                <a:spcPct val="140014"/>
              </a:lnSpc>
              <a:spcBef>
                <a:spcPts val="0"/>
              </a:spcBef>
              <a:spcAft>
                <a:spcPts val="0"/>
              </a:spcAft>
              <a:buNone/>
            </a:pPr>
            <a:r>
              <a:rPr lang="en-US" sz="2500" b="0" i="0" u="none" strike="noStrike" cap="none" dirty="0" err="1">
                <a:solidFill>
                  <a:schemeClr val="tx1"/>
                </a:solidFill>
                <a:latin typeface="Arial"/>
                <a:ea typeface="Arial"/>
                <a:cs typeface="Arial"/>
                <a:sym typeface="Arial"/>
              </a:rPr>
              <a:t>マイナンバー確認</a:t>
            </a:r>
            <a:endParaRPr sz="2500" dirty="0">
              <a:solidFill>
                <a:schemeClr val="tx1"/>
              </a:solidFill>
            </a:endParaRPr>
          </a:p>
          <a:p>
            <a:pPr marL="0" marR="0" lvl="0" indent="0" algn="l" rtl="0">
              <a:lnSpc>
                <a:spcPct val="140014"/>
              </a:lnSpc>
              <a:spcBef>
                <a:spcPts val="0"/>
              </a:spcBef>
              <a:spcAft>
                <a:spcPts val="0"/>
              </a:spcAft>
              <a:buNone/>
            </a:pPr>
            <a:r>
              <a:rPr lang="en-US" sz="2500" b="0" i="0" u="none" strike="noStrike" cap="none" dirty="0" err="1">
                <a:solidFill>
                  <a:schemeClr val="tx1"/>
                </a:solidFill>
                <a:latin typeface="Arial"/>
                <a:ea typeface="Arial"/>
                <a:cs typeface="Arial"/>
                <a:sym typeface="Arial"/>
              </a:rPr>
              <a:t>マイナンバーカード所持確認</a:t>
            </a:r>
            <a:endParaRPr sz="2500" dirty="0">
              <a:solidFill>
                <a:schemeClr val="tx1"/>
              </a:solidFill>
            </a:endParaRPr>
          </a:p>
          <a:p>
            <a:pPr marL="0" marR="0" lvl="0" indent="0" algn="l" rtl="0">
              <a:lnSpc>
                <a:spcPct val="140014"/>
              </a:lnSpc>
              <a:spcBef>
                <a:spcPts val="0"/>
              </a:spcBef>
              <a:spcAft>
                <a:spcPts val="0"/>
              </a:spcAft>
              <a:buNone/>
            </a:pPr>
            <a:endParaRPr sz="2500" b="0" i="0" u="none" strike="noStrike" cap="none" dirty="0">
              <a:solidFill>
                <a:schemeClr val="tx1"/>
              </a:solidFill>
              <a:latin typeface="Arial"/>
              <a:ea typeface="Arial"/>
              <a:cs typeface="Arial"/>
              <a:sym typeface="Arial"/>
            </a:endParaRPr>
          </a:p>
          <a:p>
            <a:pPr marL="0" marR="0" lvl="0" indent="0" algn="l" rtl="0">
              <a:lnSpc>
                <a:spcPct val="140014"/>
              </a:lnSpc>
              <a:spcBef>
                <a:spcPts val="0"/>
              </a:spcBef>
              <a:spcAft>
                <a:spcPts val="0"/>
              </a:spcAft>
              <a:buNone/>
            </a:pPr>
            <a:r>
              <a:rPr lang="en-US" sz="2500" b="0" i="0" u="none" strike="noStrike" cap="none" dirty="0" err="1">
                <a:solidFill>
                  <a:schemeClr val="tx1"/>
                </a:solidFill>
                <a:latin typeface="Arial"/>
                <a:ea typeface="Arial"/>
                <a:cs typeface="Arial"/>
                <a:sym typeface="Arial"/>
              </a:rPr>
              <a:t>マイナンバーカードと</a:t>
            </a:r>
            <a:r>
              <a:rPr lang="en-US" sz="2500" b="0" i="0" u="none" strike="noStrike" cap="none" dirty="0">
                <a:solidFill>
                  <a:schemeClr val="tx1"/>
                </a:solidFill>
                <a:latin typeface="Arial"/>
                <a:ea typeface="Arial"/>
                <a:cs typeface="Arial"/>
                <a:sym typeface="Arial"/>
              </a:rPr>
              <a:t>　</a:t>
            </a:r>
            <a:r>
              <a:rPr lang="en-US" sz="2500" b="0" i="0" u="none" strike="noStrike" cap="none" dirty="0" err="1">
                <a:solidFill>
                  <a:schemeClr val="tx1"/>
                </a:solidFill>
                <a:latin typeface="Arial"/>
                <a:ea typeface="Arial"/>
                <a:cs typeface="Arial"/>
                <a:sym typeface="Arial"/>
              </a:rPr>
              <a:t>保険証が紐付け設定されているか確認</a:t>
            </a:r>
            <a:endParaRPr sz="2500" dirty="0">
              <a:solidFill>
                <a:schemeClr val="tx1"/>
              </a:solidFill>
            </a:endParaRPr>
          </a:p>
          <a:p>
            <a:pPr marL="0" marR="0" lvl="0" indent="0" algn="l" rtl="0">
              <a:lnSpc>
                <a:spcPct val="140014"/>
              </a:lnSpc>
              <a:spcBef>
                <a:spcPts val="0"/>
              </a:spcBef>
              <a:spcAft>
                <a:spcPts val="0"/>
              </a:spcAft>
              <a:buNone/>
            </a:pPr>
            <a:endParaRPr sz="2500" b="0" i="0" u="none" strike="noStrike" cap="none" dirty="0">
              <a:solidFill>
                <a:schemeClr val="tx1"/>
              </a:solidFill>
              <a:latin typeface="Arial"/>
              <a:ea typeface="Arial"/>
              <a:cs typeface="Arial"/>
              <a:sym typeface="Arial"/>
            </a:endParaRPr>
          </a:p>
          <a:p>
            <a:pPr marL="0" marR="0" lvl="0" indent="0" algn="l" rtl="0">
              <a:lnSpc>
                <a:spcPct val="140014"/>
              </a:lnSpc>
              <a:spcBef>
                <a:spcPts val="0"/>
              </a:spcBef>
              <a:spcAft>
                <a:spcPts val="0"/>
              </a:spcAft>
              <a:buNone/>
            </a:pPr>
            <a:r>
              <a:rPr lang="en-US" sz="2500" b="0" i="0" u="none" strike="noStrike" cap="none" dirty="0" err="1">
                <a:solidFill>
                  <a:schemeClr val="tx1"/>
                </a:solidFill>
                <a:latin typeface="Arial"/>
                <a:ea typeface="Arial"/>
                <a:cs typeface="Arial"/>
                <a:sym typeface="Arial"/>
              </a:rPr>
              <a:t>扶養家族がいる場合</a:t>
            </a:r>
            <a:r>
              <a:rPr lang="en-US" sz="2500" b="0" i="0" u="none" strike="noStrike" cap="none" dirty="0">
                <a:solidFill>
                  <a:schemeClr val="tx1"/>
                </a:solidFill>
                <a:latin typeface="Arial"/>
                <a:ea typeface="Arial"/>
                <a:cs typeface="Arial"/>
                <a:sym typeface="Arial"/>
              </a:rPr>
              <a:t>、</a:t>
            </a:r>
            <a:endParaRPr sz="2500" dirty="0">
              <a:solidFill>
                <a:schemeClr val="tx1"/>
              </a:solidFill>
            </a:endParaRPr>
          </a:p>
          <a:p>
            <a:pPr marL="0" marR="0" lvl="0" indent="0" algn="l" rtl="0">
              <a:lnSpc>
                <a:spcPct val="140014"/>
              </a:lnSpc>
              <a:spcBef>
                <a:spcPts val="0"/>
              </a:spcBef>
              <a:spcAft>
                <a:spcPts val="0"/>
              </a:spcAft>
              <a:buNone/>
            </a:pPr>
            <a:r>
              <a:rPr lang="en-US" sz="2500" b="0" i="0" u="none" strike="noStrike" cap="none" dirty="0" err="1">
                <a:solidFill>
                  <a:schemeClr val="tx1"/>
                </a:solidFill>
                <a:latin typeface="Arial"/>
                <a:ea typeface="Arial"/>
                <a:cs typeface="Arial"/>
                <a:sym typeface="Arial"/>
              </a:rPr>
              <a:t>家族分も同様に確認</a:t>
            </a:r>
            <a:endParaRPr sz="2500" dirty="0">
              <a:solidFill>
                <a:schemeClr val="tx1"/>
              </a:solidFill>
            </a:endParaRPr>
          </a:p>
          <a:p>
            <a:pPr marL="0" marR="0" lvl="0" indent="0" algn="l" rtl="0">
              <a:lnSpc>
                <a:spcPct val="140014"/>
              </a:lnSpc>
              <a:spcBef>
                <a:spcPts val="0"/>
              </a:spcBef>
              <a:spcAft>
                <a:spcPts val="0"/>
              </a:spcAft>
              <a:buNone/>
            </a:pPr>
            <a:endParaRPr sz="2500" b="0" i="0" u="none" strike="noStrike" cap="none" dirty="0">
              <a:solidFill>
                <a:schemeClr val="tx1"/>
              </a:solidFill>
              <a:latin typeface="Arial"/>
              <a:ea typeface="Arial"/>
              <a:cs typeface="Arial"/>
              <a:sym typeface="Arial"/>
            </a:endParaRPr>
          </a:p>
        </p:txBody>
      </p:sp>
      <p:sp>
        <p:nvSpPr>
          <p:cNvPr id="314" name="Google Shape;314;p8"/>
          <p:cNvSpPr txBox="1"/>
          <p:nvPr/>
        </p:nvSpPr>
        <p:spPr>
          <a:xfrm>
            <a:off x="7180459" y="3559898"/>
            <a:ext cx="3780600" cy="3231654"/>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500" b="0" i="0" u="none" strike="noStrike" cap="none">
                <a:solidFill>
                  <a:schemeClr val="tx1"/>
                </a:solidFill>
                <a:latin typeface="Arial"/>
                <a:ea typeface="Arial"/>
                <a:cs typeface="Arial"/>
                <a:sym typeface="Arial"/>
              </a:rPr>
              <a:t>扶養異動対象者のマイナンバーを確認</a:t>
            </a:r>
            <a:endParaRPr sz="2500">
              <a:solidFill>
                <a:schemeClr val="tx1"/>
              </a:solidFill>
            </a:endParaRPr>
          </a:p>
          <a:p>
            <a:pPr marL="0" marR="0" lvl="0" indent="0" algn="l" rtl="0">
              <a:lnSpc>
                <a:spcPct val="140014"/>
              </a:lnSpc>
              <a:spcBef>
                <a:spcPts val="0"/>
              </a:spcBef>
              <a:spcAft>
                <a:spcPts val="0"/>
              </a:spcAft>
              <a:buNone/>
            </a:pPr>
            <a:endParaRPr sz="2500" b="0" i="0" u="none" strike="noStrike" cap="none">
              <a:solidFill>
                <a:schemeClr val="tx1"/>
              </a:solidFill>
              <a:latin typeface="Arial"/>
              <a:ea typeface="Arial"/>
              <a:cs typeface="Arial"/>
              <a:sym typeface="Arial"/>
            </a:endParaRPr>
          </a:p>
          <a:p>
            <a:pPr marL="0" marR="0" lvl="0" indent="0" algn="l" rtl="0">
              <a:lnSpc>
                <a:spcPct val="140014"/>
              </a:lnSpc>
              <a:spcBef>
                <a:spcPts val="0"/>
              </a:spcBef>
              <a:spcAft>
                <a:spcPts val="0"/>
              </a:spcAft>
              <a:buNone/>
            </a:pPr>
            <a:r>
              <a:rPr lang="en-US" sz="2500" b="0" i="0" u="none" strike="noStrike" cap="none">
                <a:solidFill>
                  <a:schemeClr val="tx1"/>
                </a:solidFill>
                <a:latin typeface="Arial"/>
                <a:ea typeface="Arial"/>
                <a:cs typeface="Arial"/>
                <a:sym typeface="Arial"/>
              </a:rPr>
              <a:t>扶養家族のマイナンバー紐付け状況確認</a:t>
            </a:r>
            <a:endParaRPr sz="2500">
              <a:solidFill>
                <a:schemeClr val="tx1"/>
              </a:solidFill>
            </a:endParaRPr>
          </a:p>
          <a:p>
            <a:pPr marL="0" marR="0" lvl="0" indent="0" algn="l" rtl="0">
              <a:lnSpc>
                <a:spcPct val="140014"/>
              </a:lnSpc>
              <a:spcBef>
                <a:spcPts val="0"/>
              </a:spcBef>
              <a:spcAft>
                <a:spcPts val="0"/>
              </a:spcAft>
              <a:buNone/>
            </a:pPr>
            <a:endParaRPr sz="2500" b="0" i="0" u="none" strike="noStrike" cap="none">
              <a:solidFill>
                <a:schemeClr val="tx1"/>
              </a:solidFill>
              <a:latin typeface="Arial"/>
              <a:ea typeface="Arial"/>
              <a:cs typeface="Arial"/>
              <a:sym typeface="Arial"/>
            </a:endParaRPr>
          </a:p>
        </p:txBody>
      </p:sp>
      <p:sp>
        <p:nvSpPr>
          <p:cNvPr id="315" name="Google Shape;315;p8"/>
          <p:cNvSpPr txBox="1"/>
          <p:nvPr/>
        </p:nvSpPr>
        <p:spPr>
          <a:xfrm>
            <a:off x="12387314" y="3444921"/>
            <a:ext cx="4224348" cy="696023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2485" b="0" i="0" u="none" strike="noStrike" cap="none" dirty="0" err="1">
                <a:solidFill>
                  <a:schemeClr val="tx1"/>
                </a:solidFill>
                <a:latin typeface="Arial"/>
                <a:ea typeface="Arial"/>
                <a:cs typeface="Arial"/>
                <a:sym typeface="Arial"/>
              </a:rPr>
              <a:t>資格喪失手続きにより保険証情報の紐付けが解除されることを説明しておく</a:t>
            </a:r>
            <a:r>
              <a:rPr lang="en-US" sz="2485" b="0" i="0" u="none" strike="noStrike" cap="none" dirty="0">
                <a:solidFill>
                  <a:schemeClr val="tx1"/>
                </a:solidFill>
                <a:latin typeface="Arial"/>
                <a:ea typeface="Arial"/>
                <a:cs typeface="Arial"/>
                <a:sym typeface="Arial"/>
              </a:rPr>
              <a:t>。</a:t>
            </a:r>
            <a:endParaRPr dirty="0">
              <a:solidFill>
                <a:schemeClr val="tx1"/>
              </a:solidFill>
            </a:endParaRPr>
          </a:p>
          <a:p>
            <a:pPr marL="0" marR="0" lvl="0" indent="0" algn="just" rtl="0">
              <a:lnSpc>
                <a:spcPct val="140000"/>
              </a:lnSpc>
              <a:spcBef>
                <a:spcPts val="0"/>
              </a:spcBef>
              <a:spcAft>
                <a:spcPts val="0"/>
              </a:spcAft>
              <a:buNone/>
            </a:pPr>
            <a:r>
              <a:rPr lang="en-US" sz="2485" b="1" i="0" u="none" strike="noStrike" cap="none" dirty="0">
                <a:solidFill>
                  <a:schemeClr val="tx1"/>
                </a:solidFill>
                <a:latin typeface="Arial"/>
                <a:ea typeface="Arial"/>
                <a:cs typeface="Arial"/>
                <a:sym typeface="Arial"/>
              </a:rPr>
              <a:t>12月1日までに退社の場合は、保険証返却が必要。以後は廃棄でOK</a:t>
            </a:r>
            <a:endParaRPr dirty="0">
              <a:solidFill>
                <a:schemeClr val="tx1"/>
              </a:solidFill>
            </a:endParaRPr>
          </a:p>
          <a:p>
            <a:pPr marL="0" marR="0" lvl="0" indent="0" algn="just" rtl="0">
              <a:lnSpc>
                <a:spcPct val="140000"/>
              </a:lnSpc>
              <a:spcBef>
                <a:spcPts val="0"/>
              </a:spcBef>
              <a:spcAft>
                <a:spcPts val="0"/>
              </a:spcAft>
              <a:buNone/>
            </a:pPr>
            <a:endParaRPr sz="2485" b="1" i="0" u="none" strike="noStrike" cap="none" dirty="0">
              <a:solidFill>
                <a:schemeClr val="tx1"/>
              </a:solidFill>
              <a:latin typeface="Arial"/>
              <a:ea typeface="Arial"/>
              <a:cs typeface="Arial"/>
              <a:sym typeface="Arial"/>
            </a:endParaRPr>
          </a:p>
          <a:p>
            <a:pPr marL="0" marR="0" lvl="0" indent="0" algn="just" rtl="0">
              <a:lnSpc>
                <a:spcPct val="140000"/>
              </a:lnSpc>
              <a:spcBef>
                <a:spcPts val="0"/>
              </a:spcBef>
              <a:spcAft>
                <a:spcPts val="0"/>
              </a:spcAft>
              <a:buNone/>
            </a:pPr>
            <a:r>
              <a:rPr lang="en-US" sz="2485" b="0" i="0" u="none" strike="noStrike" cap="none" dirty="0" err="1">
                <a:solidFill>
                  <a:schemeClr val="tx1"/>
                </a:solidFill>
                <a:latin typeface="Arial"/>
                <a:ea typeface="Arial"/>
                <a:cs typeface="Arial"/>
                <a:sym typeface="Arial"/>
              </a:rPr>
              <a:t>国保への切り替え手続きはマイナポータルからできる</a:t>
            </a:r>
            <a:endParaRPr dirty="0">
              <a:solidFill>
                <a:schemeClr val="tx1"/>
              </a:solidFill>
            </a:endParaRPr>
          </a:p>
          <a:p>
            <a:pPr marL="0" marR="0" lvl="0" indent="0" algn="just" rtl="0">
              <a:lnSpc>
                <a:spcPct val="140000"/>
              </a:lnSpc>
              <a:spcBef>
                <a:spcPts val="0"/>
              </a:spcBef>
              <a:spcAft>
                <a:spcPts val="0"/>
              </a:spcAft>
              <a:buNone/>
            </a:pPr>
            <a:r>
              <a:rPr lang="en-US" sz="2485" b="0" i="0" u="none" strike="noStrike" cap="none" dirty="0">
                <a:solidFill>
                  <a:schemeClr val="tx1"/>
                </a:solidFill>
                <a:latin typeface="Arial"/>
                <a:ea typeface="Arial"/>
                <a:cs typeface="Arial"/>
                <a:sym typeface="Arial"/>
              </a:rPr>
              <a:t>（</a:t>
            </a:r>
            <a:r>
              <a:rPr lang="en-US" sz="2485" b="0" i="0" u="none" strike="noStrike" cap="none" dirty="0" err="1">
                <a:solidFill>
                  <a:schemeClr val="tx1"/>
                </a:solidFill>
                <a:latin typeface="Arial"/>
                <a:ea typeface="Arial"/>
                <a:cs typeface="Arial"/>
                <a:sym typeface="Arial"/>
              </a:rPr>
              <a:t>手続きに必要な書類</a:t>
            </a:r>
            <a:r>
              <a:rPr lang="en-US" sz="2485" b="0" i="0" u="none" strike="noStrike" cap="none" dirty="0">
                <a:solidFill>
                  <a:schemeClr val="tx1"/>
                </a:solidFill>
                <a:latin typeface="Arial"/>
                <a:ea typeface="Arial"/>
                <a:cs typeface="Arial"/>
                <a:sym typeface="Arial"/>
              </a:rPr>
              <a:t>）</a:t>
            </a:r>
            <a:endParaRPr dirty="0">
              <a:solidFill>
                <a:schemeClr val="tx1"/>
              </a:solidFill>
            </a:endParaRPr>
          </a:p>
          <a:p>
            <a:pPr marL="0" marR="0" lvl="0" indent="0" algn="just" rtl="0">
              <a:lnSpc>
                <a:spcPct val="140000"/>
              </a:lnSpc>
              <a:spcBef>
                <a:spcPts val="0"/>
              </a:spcBef>
              <a:spcAft>
                <a:spcPts val="0"/>
              </a:spcAft>
              <a:buNone/>
            </a:pPr>
            <a:r>
              <a:rPr lang="en-US" sz="2485" b="0" i="0" u="none" strike="noStrike" cap="none" dirty="0">
                <a:solidFill>
                  <a:schemeClr val="tx1"/>
                </a:solidFill>
                <a:latin typeface="Arial"/>
                <a:ea typeface="Arial"/>
                <a:cs typeface="Arial"/>
                <a:sym typeface="Arial"/>
              </a:rPr>
              <a:t>「</a:t>
            </a:r>
            <a:r>
              <a:rPr lang="en-US" sz="2485" b="0" i="0" u="none" strike="noStrike" cap="none" dirty="0" err="1">
                <a:solidFill>
                  <a:schemeClr val="tx1"/>
                </a:solidFill>
                <a:latin typeface="Arial"/>
                <a:ea typeface="Arial"/>
                <a:cs typeface="Arial"/>
                <a:sym typeface="Arial"/>
              </a:rPr>
              <a:t>資格喪失証明書」は別途渡す必要あり</a:t>
            </a:r>
            <a:endParaRPr dirty="0">
              <a:solidFill>
                <a:schemeClr val="tx1"/>
              </a:solidFill>
            </a:endParaRPr>
          </a:p>
          <a:p>
            <a:pPr marL="0" marR="0" lvl="0" indent="0" algn="just" rtl="0">
              <a:lnSpc>
                <a:spcPct val="140000"/>
              </a:lnSpc>
              <a:spcBef>
                <a:spcPts val="0"/>
              </a:spcBef>
              <a:spcAft>
                <a:spcPts val="0"/>
              </a:spcAft>
              <a:buNone/>
            </a:pPr>
            <a:endParaRPr sz="2485" b="0" i="0" u="none" strike="noStrike" cap="none" dirty="0">
              <a:solidFill>
                <a:schemeClr val="tx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grpSp>
        <p:nvGrpSpPr>
          <p:cNvPr id="320" name="Google Shape;320;p9"/>
          <p:cNvGrpSpPr/>
          <p:nvPr/>
        </p:nvGrpSpPr>
        <p:grpSpPr>
          <a:xfrm>
            <a:off x="194299" y="-11386"/>
            <a:ext cx="167549" cy="887686"/>
            <a:chOff x="0" y="-47625"/>
            <a:chExt cx="44128" cy="233794"/>
          </a:xfrm>
        </p:grpSpPr>
        <p:sp>
          <p:nvSpPr>
            <p:cNvPr id="321" name="Google Shape;321;p9"/>
            <p:cNvSpPr/>
            <p:nvPr/>
          </p:nvSpPr>
          <p:spPr>
            <a:xfrm>
              <a:off x="0" y="0"/>
              <a:ext cx="44128" cy="186169"/>
            </a:xfrm>
            <a:custGeom>
              <a:avLst/>
              <a:gdLst/>
              <a:ahLst/>
              <a:cxnLst/>
              <a:rect l="l" t="t" r="r" b="b"/>
              <a:pathLst>
                <a:path w="44128" h="186169" extrusionOk="0">
                  <a:moveTo>
                    <a:pt x="0" y="0"/>
                  </a:moveTo>
                  <a:lnTo>
                    <a:pt x="44128" y="0"/>
                  </a:lnTo>
                  <a:lnTo>
                    <a:pt x="44128" y="186169"/>
                  </a:lnTo>
                  <a:lnTo>
                    <a:pt x="0" y="186169"/>
                  </a:lnTo>
                  <a:close/>
                </a:path>
              </a:pathLst>
            </a:custGeom>
            <a:solidFill>
              <a:srgbClr val="004EAE"/>
            </a:solidFill>
            <a:ln>
              <a:noFill/>
            </a:ln>
          </p:spPr>
          <p:txBody>
            <a:bodyPr/>
            <a:lstStyle/>
            <a:p>
              <a:endParaRPr lang="ja-JP" altLang="en-US"/>
            </a:p>
          </p:txBody>
        </p:sp>
        <p:sp>
          <p:nvSpPr>
            <p:cNvPr id="322" name="Google Shape;322;p9"/>
            <p:cNvSpPr txBox="1"/>
            <p:nvPr/>
          </p:nvSpPr>
          <p:spPr>
            <a:xfrm>
              <a:off x="0" y="-47625"/>
              <a:ext cx="44128" cy="233794"/>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23" name="Google Shape;323;p9"/>
          <p:cNvCxnSpPr/>
          <p:nvPr/>
        </p:nvCxnSpPr>
        <p:spPr>
          <a:xfrm>
            <a:off x="0" y="1492611"/>
            <a:ext cx="18288000" cy="0"/>
          </a:xfrm>
          <a:prstGeom prst="straightConnector1">
            <a:avLst/>
          </a:prstGeom>
          <a:noFill/>
          <a:ln w="38100" cap="flat" cmpd="sng">
            <a:solidFill>
              <a:srgbClr val="D9D9D9"/>
            </a:solidFill>
            <a:prstDash val="solid"/>
            <a:round/>
            <a:headEnd type="none" w="sm" len="sm"/>
            <a:tailEnd type="none" w="sm" len="sm"/>
          </a:ln>
        </p:spPr>
      </p:cxnSp>
      <p:grpSp>
        <p:nvGrpSpPr>
          <p:cNvPr id="324" name="Google Shape;324;p9"/>
          <p:cNvGrpSpPr/>
          <p:nvPr/>
        </p:nvGrpSpPr>
        <p:grpSpPr>
          <a:xfrm>
            <a:off x="11395237" y="-26937"/>
            <a:ext cx="6600751" cy="1262363"/>
            <a:chOff x="0" y="-47625"/>
            <a:chExt cx="1738458" cy="332472"/>
          </a:xfrm>
        </p:grpSpPr>
        <p:sp>
          <p:nvSpPr>
            <p:cNvPr id="325" name="Google Shape;325;p9"/>
            <p:cNvSpPr/>
            <p:nvPr/>
          </p:nvSpPr>
          <p:spPr>
            <a:xfrm>
              <a:off x="0" y="0"/>
              <a:ext cx="1738458" cy="284847"/>
            </a:xfrm>
            <a:custGeom>
              <a:avLst/>
              <a:gdLst/>
              <a:ahLst/>
              <a:cxnLst/>
              <a:rect l="l" t="t" r="r" b="b"/>
              <a:pathLst>
                <a:path w="1738458" h="284847" extrusionOk="0">
                  <a:moveTo>
                    <a:pt x="0" y="0"/>
                  </a:moveTo>
                  <a:lnTo>
                    <a:pt x="1738458" y="0"/>
                  </a:lnTo>
                  <a:lnTo>
                    <a:pt x="1738458" y="284847"/>
                  </a:lnTo>
                  <a:lnTo>
                    <a:pt x="0" y="284847"/>
                  </a:lnTo>
                  <a:close/>
                </a:path>
              </a:pathLst>
            </a:custGeom>
            <a:gradFill>
              <a:gsLst>
                <a:gs pos="0">
                  <a:srgbClr val="5DE0E6"/>
                </a:gs>
                <a:gs pos="100000">
                  <a:srgbClr val="004AAD"/>
                </a:gs>
              </a:gsLst>
              <a:lin ang="0" scaled="0"/>
            </a:gradFill>
            <a:ln>
              <a:noFill/>
            </a:ln>
          </p:spPr>
          <p:txBody>
            <a:bodyPr/>
            <a:lstStyle/>
            <a:p>
              <a:endParaRPr lang="ja-JP" altLang="en-US"/>
            </a:p>
          </p:txBody>
        </p:sp>
        <p:sp>
          <p:nvSpPr>
            <p:cNvPr id="326" name="Google Shape;326;p9"/>
            <p:cNvSpPr txBox="1"/>
            <p:nvPr/>
          </p:nvSpPr>
          <p:spPr>
            <a:xfrm>
              <a:off x="0" y="-47625"/>
              <a:ext cx="1738458" cy="332472"/>
            </a:xfrm>
            <a:prstGeom prst="rect">
              <a:avLst/>
            </a:prstGeom>
            <a:noFill/>
            <a:ln>
              <a:noFill/>
            </a:ln>
          </p:spPr>
          <p:txBody>
            <a:bodyPr spcFirstLastPara="1" wrap="square" lIns="50800" tIns="50800" rIns="50800" bIns="50800" anchor="ctr" anchorCtr="0">
              <a:noAutofit/>
            </a:bodyPr>
            <a:lstStyle/>
            <a:p>
              <a:pPr marL="0" marR="0" lvl="0" indent="0" algn="ctr" rtl="0">
                <a:lnSpc>
                  <a:spcPct val="140015"/>
                </a:lnSpc>
                <a:spcBef>
                  <a:spcPts val="0"/>
                </a:spcBef>
                <a:spcAft>
                  <a:spcPts val="0"/>
                </a:spcAft>
                <a:buNone/>
              </a:pPr>
              <a:r>
                <a:rPr lang="en-US" sz="2599" b="1" i="0" u="none" strike="noStrike" cap="none">
                  <a:solidFill>
                    <a:srgbClr val="FFFFFF"/>
                  </a:solidFill>
                  <a:latin typeface="Noto Sans JP"/>
                  <a:ea typeface="Noto Sans JP"/>
                  <a:cs typeface="Noto Sans JP"/>
                  <a:sym typeface="Noto Sans JP"/>
                </a:rPr>
                <a:t>既存従業員向け</a:t>
              </a:r>
              <a:endParaRPr/>
            </a:p>
          </p:txBody>
        </p:sp>
      </p:grpSp>
      <p:sp>
        <p:nvSpPr>
          <p:cNvPr id="327" name="Google Shape;327;p9"/>
          <p:cNvSpPr txBox="1"/>
          <p:nvPr/>
        </p:nvSpPr>
        <p:spPr>
          <a:xfrm>
            <a:off x="593724" y="173302"/>
            <a:ext cx="5363830" cy="62293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i="0" u="none" strike="noStrike" cap="none">
                <a:solidFill>
                  <a:srgbClr val="545454"/>
                </a:solidFill>
                <a:latin typeface="Noto Sans JP"/>
                <a:ea typeface="Noto Sans JP"/>
                <a:cs typeface="Noto Sans JP"/>
                <a:sym typeface="Noto Sans JP"/>
              </a:rPr>
              <a:t>社員への対応</a:t>
            </a:r>
            <a:endParaRPr/>
          </a:p>
        </p:txBody>
      </p:sp>
      <p:sp>
        <p:nvSpPr>
          <p:cNvPr id="330" name="Google Shape;330;p9"/>
          <p:cNvSpPr/>
          <p:nvPr/>
        </p:nvSpPr>
        <p:spPr>
          <a:xfrm>
            <a:off x="2362705" y="2682146"/>
            <a:ext cx="5373314" cy="2020923"/>
          </a:xfrm>
          <a:custGeom>
            <a:avLst/>
            <a:gdLst/>
            <a:ahLst/>
            <a:cxnLst/>
            <a:rect l="l" t="t" r="r" b="b"/>
            <a:pathLst>
              <a:path w="1093571" h="411296" extrusionOk="0">
                <a:moveTo>
                  <a:pt x="73481" y="0"/>
                </a:moveTo>
                <a:lnTo>
                  <a:pt x="1020090" y="0"/>
                </a:lnTo>
                <a:cubicBezTo>
                  <a:pt x="1039578" y="0"/>
                  <a:pt x="1058268" y="7742"/>
                  <a:pt x="1072049" y="21522"/>
                </a:cubicBezTo>
                <a:cubicBezTo>
                  <a:pt x="1085829" y="35303"/>
                  <a:pt x="1093571" y="53993"/>
                  <a:pt x="1093571" y="73481"/>
                </a:cubicBezTo>
                <a:lnTo>
                  <a:pt x="1093571" y="337815"/>
                </a:lnTo>
                <a:cubicBezTo>
                  <a:pt x="1093571" y="357303"/>
                  <a:pt x="1085829" y="375993"/>
                  <a:pt x="1072049" y="389774"/>
                </a:cubicBezTo>
                <a:cubicBezTo>
                  <a:pt x="1058268" y="403554"/>
                  <a:pt x="1039578" y="411296"/>
                  <a:pt x="1020090" y="411296"/>
                </a:cubicBezTo>
                <a:lnTo>
                  <a:pt x="73481" y="411296"/>
                </a:lnTo>
                <a:cubicBezTo>
                  <a:pt x="53993" y="411296"/>
                  <a:pt x="35303" y="403554"/>
                  <a:pt x="21522" y="389774"/>
                </a:cubicBezTo>
                <a:cubicBezTo>
                  <a:pt x="7742" y="375993"/>
                  <a:pt x="0" y="357303"/>
                  <a:pt x="0" y="337815"/>
                </a:cubicBezTo>
                <a:lnTo>
                  <a:pt x="0" y="73481"/>
                </a:lnTo>
                <a:cubicBezTo>
                  <a:pt x="0" y="53993"/>
                  <a:pt x="7742" y="35303"/>
                  <a:pt x="21522" y="21522"/>
                </a:cubicBezTo>
                <a:cubicBezTo>
                  <a:pt x="35303" y="7742"/>
                  <a:pt x="53993" y="0"/>
                  <a:pt x="73481"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32" name="Google Shape;332;p9"/>
          <p:cNvSpPr txBox="1"/>
          <p:nvPr/>
        </p:nvSpPr>
        <p:spPr>
          <a:xfrm>
            <a:off x="1965107" y="2948771"/>
            <a:ext cx="5770913" cy="146501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400" b="1" i="0" u="none" strike="noStrike" cap="none" dirty="0" err="1">
                <a:solidFill>
                  <a:schemeClr val="tx1"/>
                </a:solidFill>
                <a:latin typeface="Noto Sans JP"/>
                <a:ea typeface="Noto Sans JP"/>
                <a:cs typeface="Noto Sans JP"/>
                <a:sym typeface="Noto Sans JP"/>
              </a:rPr>
              <a:t>マイナ保険証</a:t>
            </a:r>
            <a:endParaRPr dirty="0">
              <a:solidFill>
                <a:schemeClr val="tx1"/>
              </a:solidFill>
            </a:endParaRPr>
          </a:p>
          <a:p>
            <a:pPr marL="0" marR="0" lvl="0" indent="0" algn="ctr" rtl="0">
              <a:lnSpc>
                <a:spcPct val="140000"/>
              </a:lnSpc>
              <a:spcBef>
                <a:spcPts val="0"/>
              </a:spcBef>
              <a:spcAft>
                <a:spcPts val="0"/>
              </a:spcAft>
              <a:buNone/>
            </a:pPr>
            <a:r>
              <a:rPr lang="en-US" sz="3400" b="1" i="0" u="none" strike="noStrike" cap="none" dirty="0" err="1">
                <a:solidFill>
                  <a:schemeClr val="tx1"/>
                </a:solidFill>
                <a:latin typeface="Noto Sans JP"/>
                <a:ea typeface="Noto Sans JP"/>
                <a:cs typeface="Noto Sans JP"/>
                <a:sym typeface="Noto Sans JP"/>
              </a:rPr>
              <a:t>切り替え案内</a:t>
            </a:r>
            <a:endParaRPr dirty="0">
              <a:solidFill>
                <a:schemeClr val="tx1"/>
              </a:solidFill>
            </a:endParaRPr>
          </a:p>
        </p:txBody>
      </p:sp>
      <p:sp>
        <p:nvSpPr>
          <p:cNvPr id="334" name="Google Shape;334;p9"/>
          <p:cNvSpPr/>
          <p:nvPr/>
        </p:nvSpPr>
        <p:spPr>
          <a:xfrm>
            <a:off x="2382611" y="4969709"/>
            <a:ext cx="5342401" cy="2093367"/>
          </a:xfrm>
          <a:custGeom>
            <a:avLst/>
            <a:gdLst/>
            <a:ahLst/>
            <a:cxnLst/>
            <a:rect l="l" t="t" r="r" b="b"/>
            <a:pathLst>
              <a:path w="1087279" h="426040" extrusionOk="0">
                <a:moveTo>
                  <a:pt x="73906" y="0"/>
                </a:moveTo>
                <a:lnTo>
                  <a:pt x="1013373" y="0"/>
                </a:lnTo>
                <a:cubicBezTo>
                  <a:pt x="1032974" y="0"/>
                  <a:pt x="1051773" y="7787"/>
                  <a:pt x="1065633" y="21647"/>
                </a:cubicBezTo>
                <a:cubicBezTo>
                  <a:pt x="1079493" y="35507"/>
                  <a:pt x="1087279" y="54305"/>
                  <a:pt x="1087279" y="73906"/>
                </a:cubicBezTo>
                <a:lnTo>
                  <a:pt x="1087279" y="352133"/>
                </a:lnTo>
                <a:cubicBezTo>
                  <a:pt x="1087279" y="392951"/>
                  <a:pt x="1054190" y="426040"/>
                  <a:pt x="1013373" y="426040"/>
                </a:cubicBezTo>
                <a:lnTo>
                  <a:pt x="73906" y="426040"/>
                </a:lnTo>
                <a:cubicBezTo>
                  <a:pt x="54305" y="426040"/>
                  <a:pt x="35507" y="418253"/>
                  <a:pt x="21647" y="404393"/>
                </a:cubicBezTo>
                <a:cubicBezTo>
                  <a:pt x="7787" y="390533"/>
                  <a:pt x="0" y="371735"/>
                  <a:pt x="0" y="352133"/>
                </a:cubicBezTo>
                <a:lnTo>
                  <a:pt x="0" y="73906"/>
                </a:lnTo>
                <a:cubicBezTo>
                  <a:pt x="0" y="54305"/>
                  <a:pt x="7787" y="35507"/>
                  <a:pt x="21647" y="21647"/>
                </a:cubicBezTo>
                <a:cubicBezTo>
                  <a:pt x="35507" y="7787"/>
                  <a:pt x="54305" y="0"/>
                  <a:pt x="73906"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36" name="Google Shape;336;p9"/>
          <p:cNvSpPr txBox="1"/>
          <p:nvPr/>
        </p:nvSpPr>
        <p:spPr>
          <a:xfrm>
            <a:off x="2184955" y="5236334"/>
            <a:ext cx="5737712" cy="146501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400" b="1" i="0" u="none" strike="noStrike" cap="none">
                <a:solidFill>
                  <a:schemeClr val="tx1"/>
                </a:solidFill>
                <a:latin typeface="Noto Sans JP"/>
                <a:ea typeface="Noto Sans JP"/>
                <a:cs typeface="Noto Sans JP"/>
                <a:sym typeface="Noto Sans JP"/>
              </a:rPr>
              <a:t>マイナンバーカード</a:t>
            </a:r>
            <a:endParaRPr>
              <a:solidFill>
                <a:schemeClr val="tx1"/>
              </a:solidFill>
            </a:endParaRPr>
          </a:p>
          <a:p>
            <a:pPr marL="0" marR="0" lvl="0" indent="0" algn="ctr" rtl="0">
              <a:lnSpc>
                <a:spcPct val="140000"/>
              </a:lnSpc>
              <a:spcBef>
                <a:spcPts val="0"/>
              </a:spcBef>
              <a:spcAft>
                <a:spcPts val="0"/>
              </a:spcAft>
              <a:buNone/>
            </a:pPr>
            <a:r>
              <a:rPr lang="en-US" sz="3400" b="1" i="0" u="none" strike="noStrike" cap="none">
                <a:solidFill>
                  <a:schemeClr val="tx1"/>
                </a:solidFill>
                <a:latin typeface="Noto Sans JP"/>
                <a:ea typeface="Noto Sans JP"/>
                <a:cs typeface="Noto Sans JP"/>
                <a:sym typeface="Noto Sans JP"/>
              </a:rPr>
              <a:t>発行方法の案内</a:t>
            </a:r>
            <a:endParaRPr>
              <a:solidFill>
                <a:schemeClr val="tx1"/>
              </a:solidFill>
            </a:endParaRPr>
          </a:p>
        </p:txBody>
      </p:sp>
      <p:sp>
        <p:nvSpPr>
          <p:cNvPr id="338" name="Google Shape;338;p9"/>
          <p:cNvSpPr/>
          <p:nvPr/>
        </p:nvSpPr>
        <p:spPr>
          <a:xfrm>
            <a:off x="2443258" y="7329716"/>
            <a:ext cx="5292761" cy="2426026"/>
          </a:xfrm>
          <a:custGeom>
            <a:avLst/>
            <a:gdLst/>
            <a:ahLst/>
            <a:cxnLst/>
            <a:rect l="l" t="t" r="r" b="b"/>
            <a:pathLst>
              <a:path w="1077177" h="493742" extrusionOk="0">
                <a:moveTo>
                  <a:pt x="74600" y="0"/>
                </a:moveTo>
                <a:lnTo>
                  <a:pt x="1002577" y="0"/>
                </a:lnTo>
                <a:cubicBezTo>
                  <a:pt x="1043777" y="0"/>
                  <a:pt x="1077177" y="33399"/>
                  <a:pt x="1077177" y="74600"/>
                </a:cubicBezTo>
                <a:lnTo>
                  <a:pt x="1077177" y="419142"/>
                </a:lnTo>
                <a:cubicBezTo>
                  <a:pt x="1077177" y="460343"/>
                  <a:pt x="1043777" y="493742"/>
                  <a:pt x="1002577" y="493742"/>
                </a:cubicBezTo>
                <a:lnTo>
                  <a:pt x="74600" y="493742"/>
                </a:lnTo>
                <a:cubicBezTo>
                  <a:pt x="33399" y="493742"/>
                  <a:pt x="0" y="460343"/>
                  <a:pt x="0" y="419142"/>
                </a:cubicBezTo>
                <a:lnTo>
                  <a:pt x="0" y="74600"/>
                </a:lnTo>
                <a:cubicBezTo>
                  <a:pt x="0" y="33399"/>
                  <a:pt x="33399" y="0"/>
                  <a:pt x="74600"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40" name="Google Shape;340;p9"/>
          <p:cNvSpPr txBox="1"/>
          <p:nvPr/>
        </p:nvSpPr>
        <p:spPr>
          <a:xfrm>
            <a:off x="2624861" y="7596341"/>
            <a:ext cx="5111159" cy="146501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400" b="1" i="0" u="none" strike="noStrike" cap="none" dirty="0" err="1">
                <a:solidFill>
                  <a:schemeClr val="tx1"/>
                </a:solidFill>
                <a:latin typeface="Noto Sans JP"/>
                <a:ea typeface="Noto Sans JP"/>
                <a:cs typeface="Noto Sans JP"/>
                <a:sym typeface="Noto Sans JP"/>
              </a:rPr>
              <a:t>マイナンバーカードと保険証の紐付け方法の案内</a:t>
            </a:r>
            <a:endParaRPr dirty="0">
              <a:solidFill>
                <a:schemeClr val="tx1"/>
              </a:solidFill>
            </a:endParaRPr>
          </a:p>
        </p:txBody>
      </p:sp>
      <p:grpSp>
        <p:nvGrpSpPr>
          <p:cNvPr id="341" name="Google Shape;341;p9"/>
          <p:cNvGrpSpPr/>
          <p:nvPr/>
        </p:nvGrpSpPr>
        <p:grpSpPr>
          <a:xfrm>
            <a:off x="9124318" y="2401337"/>
            <a:ext cx="5882902" cy="7354405"/>
            <a:chOff x="124867" y="-374412"/>
            <a:chExt cx="7843869" cy="9805874"/>
          </a:xfrm>
        </p:grpSpPr>
        <p:grpSp>
          <p:nvGrpSpPr>
            <p:cNvPr id="342" name="Google Shape;342;p9"/>
            <p:cNvGrpSpPr/>
            <p:nvPr/>
          </p:nvGrpSpPr>
          <p:grpSpPr>
            <a:xfrm>
              <a:off x="531821" y="-374412"/>
              <a:ext cx="7187258" cy="3068976"/>
              <a:chOff x="0" y="-57150"/>
              <a:chExt cx="1097057" cy="468446"/>
            </a:xfrm>
          </p:grpSpPr>
          <p:sp>
            <p:nvSpPr>
              <p:cNvPr id="343" name="Google Shape;343;p9"/>
              <p:cNvSpPr/>
              <p:nvPr/>
            </p:nvSpPr>
            <p:spPr>
              <a:xfrm>
                <a:off x="0" y="0"/>
                <a:ext cx="1097057" cy="411296"/>
              </a:xfrm>
              <a:custGeom>
                <a:avLst/>
                <a:gdLst/>
                <a:ahLst/>
                <a:cxnLst/>
                <a:rect l="l" t="t" r="r" b="b"/>
                <a:pathLst>
                  <a:path w="1097057" h="411296" extrusionOk="0">
                    <a:moveTo>
                      <a:pt x="73248" y="0"/>
                    </a:moveTo>
                    <a:lnTo>
                      <a:pt x="1023809" y="0"/>
                    </a:lnTo>
                    <a:cubicBezTo>
                      <a:pt x="1043236" y="0"/>
                      <a:pt x="1061867" y="7717"/>
                      <a:pt x="1075603" y="21454"/>
                    </a:cubicBezTo>
                    <a:cubicBezTo>
                      <a:pt x="1089340" y="35190"/>
                      <a:pt x="1097057" y="53821"/>
                      <a:pt x="1097057" y="73248"/>
                    </a:cubicBezTo>
                    <a:lnTo>
                      <a:pt x="1097057" y="338048"/>
                    </a:lnTo>
                    <a:cubicBezTo>
                      <a:pt x="1097057" y="357475"/>
                      <a:pt x="1089340" y="376106"/>
                      <a:pt x="1075603" y="389842"/>
                    </a:cubicBezTo>
                    <a:cubicBezTo>
                      <a:pt x="1061867" y="403579"/>
                      <a:pt x="1043236" y="411296"/>
                      <a:pt x="1023809" y="411296"/>
                    </a:cubicBezTo>
                    <a:lnTo>
                      <a:pt x="73248" y="411296"/>
                    </a:lnTo>
                    <a:cubicBezTo>
                      <a:pt x="32794" y="411296"/>
                      <a:pt x="0" y="378502"/>
                      <a:pt x="0" y="338048"/>
                    </a:cubicBezTo>
                    <a:lnTo>
                      <a:pt x="0" y="73248"/>
                    </a:lnTo>
                    <a:cubicBezTo>
                      <a:pt x="0" y="32794"/>
                      <a:pt x="32794" y="0"/>
                      <a:pt x="73248" y="0"/>
                    </a:cubicBezTo>
                    <a:close/>
                  </a:path>
                </a:pathLst>
              </a:custGeom>
              <a:solidFill>
                <a:srgbClr val="309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txBox="1"/>
              <p:nvPr/>
            </p:nvSpPr>
            <p:spPr>
              <a:xfrm>
                <a:off x="0" y="-57150"/>
                <a:ext cx="1097057" cy="468446"/>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45" name="Google Shape;345;p9"/>
            <p:cNvSpPr txBox="1"/>
            <p:nvPr/>
          </p:nvSpPr>
          <p:spPr>
            <a:xfrm>
              <a:off x="124867" y="-7108"/>
              <a:ext cx="7719000" cy="2651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400" b="1" i="0" u="none" strike="noStrike" cap="none">
                  <a:solidFill>
                    <a:srgbClr val="FFFFFF"/>
                  </a:solidFill>
                  <a:latin typeface="Noto Sans JP"/>
                  <a:ea typeface="Noto Sans JP"/>
                  <a:cs typeface="Noto Sans JP"/>
                  <a:sym typeface="Noto Sans JP"/>
                </a:rPr>
                <a:t>今の保険証が使えなく</a:t>
              </a:r>
              <a:endParaRPr sz="3400" b="1" i="0" u="none" strike="noStrike" cap="none">
                <a:solidFill>
                  <a:srgbClr val="FFFFFF"/>
                </a:solidFill>
                <a:latin typeface="Noto Sans JP"/>
                <a:ea typeface="Noto Sans JP"/>
                <a:cs typeface="Noto Sans JP"/>
                <a:sym typeface="Noto Sans JP"/>
              </a:endParaRPr>
            </a:p>
            <a:p>
              <a:pPr marL="0" marR="0" lvl="0" indent="0" algn="ctr" rtl="0">
                <a:lnSpc>
                  <a:spcPct val="140000"/>
                </a:lnSpc>
                <a:spcBef>
                  <a:spcPts val="0"/>
                </a:spcBef>
                <a:spcAft>
                  <a:spcPts val="0"/>
                </a:spcAft>
                <a:buNone/>
              </a:pPr>
              <a:r>
                <a:rPr lang="en-US" sz="3400" b="1" i="0" u="none" strike="noStrike" cap="none">
                  <a:solidFill>
                    <a:srgbClr val="FFFFFF"/>
                  </a:solidFill>
                  <a:latin typeface="Noto Sans JP"/>
                  <a:ea typeface="Noto Sans JP"/>
                  <a:cs typeface="Noto Sans JP"/>
                  <a:sym typeface="Noto Sans JP"/>
                </a:rPr>
                <a:t>なるまでの有効期限</a:t>
              </a:r>
              <a:endParaRPr sz="3400"/>
            </a:p>
            <a:p>
              <a:pPr marL="0" marR="0" lvl="0" indent="0" algn="ctr" rtl="0">
                <a:lnSpc>
                  <a:spcPct val="140000"/>
                </a:lnSpc>
                <a:spcBef>
                  <a:spcPts val="0"/>
                </a:spcBef>
                <a:spcAft>
                  <a:spcPts val="0"/>
                </a:spcAft>
                <a:buNone/>
              </a:pPr>
              <a:r>
                <a:rPr lang="en-US" sz="3400" b="1" i="0" u="none" strike="noStrike" cap="none">
                  <a:solidFill>
                    <a:srgbClr val="FFFFFF"/>
                  </a:solidFill>
                  <a:latin typeface="Noto Sans JP"/>
                  <a:ea typeface="Noto Sans JP"/>
                  <a:cs typeface="Noto Sans JP"/>
                  <a:sym typeface="Noto Sans JP"/>
                </a:rPr>
                <a:t>１年間</a:t>
              </a:r>
              <a:endParaRPr sz="3400"/>
            </a:p>
          </p:txBody>
        </p:sp>
        <p:grpSp>
          <p:nvGrpSpPr>
            <p:cNvPr id="346" name="Google Shape;346;p9"/>
            <p:cNvGrpSpPr/>
            <p:nvPr/>
          </p:nvGrpSpPr>
          <p:grpSpPr>
            <a:xfrm>
              <a:off x="558446" y="2738074"/>
              <a:ext cx="7145909" cy="3103167"/>
              <a:chOff x="0" y="-47625"/>
              <a:chExt cx="1090745" cy="473665"/>
            </a:xfrm>
          </p:grpSpPr>
          <p:sp>
            <p:nvSpPr>
              <p:cNvPr id="347" name="Google Shape;347;p9"/>
              <p:cNvSpPr/>
              <p:nvPr/>
            </p:nvSpPr>
            <p:spPr>
              <a:xfrm>
                <a:off x="0" y="0"/>
                <a:ext cx="1090745" cy="426040"/>
              </a:xfrm>
              <a:custGeom>
                <a:avLst/>
                <a:gdLst/>
                <a:ahLst/>
                <a:cxnLst/>
                <a:rect l="l" t="t" r="r" b="b"/>
                <a:pathLst>
                  <a:path w="1090745" h="426040" extrusionOk="0">
                    <a:moveTo>
                      <a:pt x="73672" y="0"/>
                    </a:moveTo>
                    <a:lnTo>
                      <a:pt x="1017074" y="0"/>
                    </a:lnTo>
                    <a:cubicBezTo>
                      <a:pt x="1057762" y="0"/>
                      <a:pt x="1090745" y="32984"/>
                      <a:pt x="1090745" y="73672"/>
                    </a:cubicBezTo>
                    <a:lnTo>
                      <a:pt x="1090745" y="352368"/>
                    </a:lnTo>
                    <a:cubicBezTo>
                      <a:pt x="1090745" y="393056"/>
                      <a:pt x="1057762" y="426040"/>
                      <a:pt x="1017074" y="426040"/>
                    </a:cubicBezTo>
                    <a:lnTo>
                      <a:pt x="73672" y="426040"/>
                    </a:lnTo>
                    <a:cubicBezTo>
                      <a:pt x="32984" y="426040"/>
                      <a:pt x="0" y="393056"/>
                      <a:pt x="0" y="352368"/>
                    </a:cubicBezTo>
                    <a:lnTo>
                      <a:pt x="0" y="73672"/>
                    </a:lnTo>
                    <a:cubicBezTo>
                      <a:pt x="0" y="32984"/>
                      <a:pt x="32984" y="0"/>
                      <a:pt x="73672" y="0"/>
                    </a:cubicBezTo>
                    <a:close/>
                  </a:path>
                </a:pathLst>
              </a:custGeom>
              <a:solidFill>
                <a:srgbClr val="309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txBox="1"/>
              <p:nvPr/>
            </p:nvSpPr>
            <p:spPr>
              <a:xfrm>
                <a:off x="0" y="-47625"/>
                <a:ext cx="1090745" cy="47366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49" name="Google Shape;349;p9"/>
            <p:cNvSpPr txBox="1"/>
            <p:nvPr/>
          </p:nvSpPr>
          <p:spPr>
            <a:xfrm>
              <a:off x="294066" y="3405584"/>
              <a:ext cx="7674670" cy="155172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400" b="1" i="0" u="none" strike="noStrike" cap="none">
                  <a:solidFill>
                    <a:srgbClr val="FFFFFF"/>
                  </a:solidFill>
                  <a:latin typeface="Noto Sans JP"/>
                  <a:ea typeface="Noto Sans JP"/>
                  <a:cs typeface="Noto Sans JP"/>
                  <a:sym typeface="Noto Sans JP"/>
                </a:rPr>
                <a:t>「資格確認票」の有効期限</a:t>
              </a:r>
              <a:endParaRPr/>
            </a:p>
            <a:p>
              <a:pPr marL="0" marR="0" lvl="0" indent="0" algn="ctr" rtl="0">
                <a:lnSpc>
                  <a:spcPct val="140000"/>
                </a:lnSpc>
                <a:spcBef>
                  <a:spcPts val="0"/>
                </a:spcBef>
                <a:spcAft>
                  <a:spcPts val="0"/>
                </a:spcAft>
                <a:buNone/>
              </a:pPr>
              <a:r>
                <a:rPr lang="en-US" sz="3400" b="1" i="0" u="none" strike="noStrike" cap="none">
                  <a:solidFill>
                    <a:srgbClr val="FFFFFF"/>
                  </a:solidFill>
                  <a:latin typeface="Noto Sans JP"/>
                  <a:ea typeface="Noto Sans JP"/>
                  <a:cs typeface="Noto Sans JP"/>
                  <a:sym typeface="Noto Sans JP"/>
                </a:rPr>
                <a:t>５年間</a:t>
              </a:r>
              <a:endParaRPr/>
            </a:p>
          </p:txBody>
        </p:sp>
        <p:grpSp>
          <p:nvGrpSpPr>
            <p:cNvPr id="350" name="Google Shape;350;p9"/>
            <p:cNvGrpSpPr/>
            <p:nvPr/>
          </p:nvGrpSpPr>
          <p:grpSpPr>
            <a:xfrm>
              <a:off x="639567" y="5759946"/>
              <a:ext cx="7079512" cy="3671516"/>
              <a:chOff x="0" y="-66675"/>
              <a:chExt cx="1080611" cy="560417"/>
            </a:xfrm>
          </p:grpSpPr>
          <p:sp>
            <p:nvSpPr>
              <p:cNvPr id="351" name="Google Shape;351;p9"/>
              <p:cNvSpPr/>
              <p:nvPr/>
            </p:nvSpPr>
            <p:spPr>
              <a:xfrm>
                <a:off x="0" y="0"/>
                <a:ext cx="1080611" cy="493742"/>
              </a:xfrm>
              <a:custGeom>
                <a:avLst/>
                <a:gdLst/>
                <a:ahLst/>
                <a:cxnLst/>
                <a:rect l="l" t="t" r="r" b="b"/>
                <a:pathLst>
                  <a:path w="1080611" h="493742" extrusionOk="0">
                    <a:moveTo>
                      <a:pt x="74363" y="0"/>
                    </a:moveTo>
                    <a:lnTo>
                      <a:pt x="1006248" y="0"/>
                    </a:lnTo>
                    <a:cubicBezTo>
                      <a:pt x="1047317" y="0"/>
                      <a:pt x="1080611" y="33293"/>
                      <a:pt x="1080611" y="74363"/>
                    </a:cubicBezTo>
                    <a:lnTo>
                      <a:pt x="1080611" y="419379"/>
                    </a:lnTo>
                    <a:cubicBezTo>
                      <a:pt x="1080611" y="460449"/>
                      <a:pt x="1047317" y="493742"/>
                      <a:pt x="1006248" y="493742"/>
                    </a:cubicBezTo>
                    <a:lnTo>
                      <a:pt x="74363" y="493742"/>
                    </a:lnTo>
                    <a:cubicBezTo>
                      <a:pt x="33293" y="493742"/>
                      <a:pt x="0" y="460449"/>
                      <a:pt x="0" y="419379"/>
                    </a:cubicBezTo>
                    <a:lnTo>
                      <a:pt x="0" y="74363"/>
                    </a:lnTo>
                    <a:cubicBezTo>
                      <a:pt x="0" y="33293"/>
                      <a:pt x="33293" y="0"/>
                      <a:pt x="74363" y="0"/>
                    </a:cubicBezTo>
                    <a:close/>
                  </a:path>
                </a:pathLst>
              </a:custGeom>
              <a:solidFill>
                <a:srgbClr val="309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txBox="1"/>
              <p:nvPr/>
            </p:nvSpPr>
            <p:spPr>
              <a:xfrm>
                <a:off x="0" y="-66675"/>
                <a:ext cx="1080611" cy="560417"/>
              </a:xfrm>
              <a:prstGeom prst="rect">
                <a:avLst/>
              </a:prstGeom>
              <a:noFill/>
              <a:ln>
                <a:noFill/>
              </a:ln>
            </p:spPr>
            <p:txBody>
              <a:bodyPr spcFirstLastPara="1" wrap="square" lIns="50800" tIns="50800" rIns="50800" bIns="50800" anchor="ctr" anchorCtr="0">
                <a:noAutofit/>
              </a:bodyPr>
              <a:lstStyle/>
              <a:p>
                <a:pPr marL="0" marR="0" lvl="0" indent="0" algn="l" rtl="0">
                  <a:lnSpc>
                    <a:spcPct val="17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53" name="Google Shape;353;p9"/>
            <p:cNvSpPr txBox="1"/>
            <p:nvPr/>
          </p:nvSpPr>
          <p:spPr>
            <a:xfrm>
              <a:off x="882476" y="6552261"/>
              <a:ext cx="6836603" cy="235182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400" b="1" i="0" u="none" strike="noStrike" cap="none">
                  <a:solidFill>
                    <a:srgbClr val="FFFFFF"/>
                  </a:solidFill>
                  <a:latin typeface="Noto Sans JP"/>
                  <a:ea typeface="Noto Sans JP"/>
                  <a:cs typeface="Noto Sans JP"/>
                  <a:sym typeface="Noto Sans JP"/>
                </a:rPr>
                <a:t>「資格情報のお知らせ」</a:t>
              </a:r>
              <a:endParaRPr/>
            </a:p>
            <a:p>
              <a:pPr marL="0" marR="0" lvl="0" indent="0" algn="l" rtl="0">
                <a:lnSpc>
                  <a:spcPct val="140000"/>
                </a:lnSpc>
                <a:spcBef>
                  <a:spcPts val="0"/>
                </a:spcBef>
                <a:spcAft>
                  <a:spcPts val="0"/>
                </a:spcAft>
                <a:buNone/>
              </a:pPr>
              <a:r>
                <a:rPr lang="en-US" sz="3400" b="1" i="0" u="none" strike="noStrike" cap="none">
                  <a:solidFill>
                    <a:srgbClr val="FFFFFF"/>
                  </a:solidFill>
                  <a:latin typeface="Noto Sans JP"/>
                  <a:ea typeface="Noto Sans JP"/>
                  <a:cs typeface="Noto Sans JP"/>
                  <a:sym typeface="Noto Sans JP"/>
                </a:rPr>
                <a:t>は、マイナンバーカードと併用でしか使えない</a:t>
              </a:r>
              <a:endParaRPr/>
            </a:p>
          </p:txBody>
        </p:sp>
      </p:grpSp>
      <p:sp>
        <p:nvSpPr>
          <p:cNvPr id="354" name="Google Shape;354;p9"/>
          <p:cNvSpPr txBox="1"/>
          <p:nvPr/>
        </p:nvSpPr>
        <p:spPr>
          <a:xfrm>
            <a:off x="2429287" y="1749786"/>
            <a:ext cx="5029200" cy="62293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600" b="0" i="0" u="none" strike="noStrike" cap="none">
                <a:solidFill>
                  <a:srgbClr val="000000"/>
                </a:solidFill>
                <a:latin typeface="Noto Sans JP"/>
                <a:ea typeface="Noto Sans JP"/>
                <a:cs typeface="Noto Sans JP"/>
                <a:sym typeface="Noto Sans JP"/>
              </a:rPr>
              <a:t>マイナ保険証の準備方法</a:t>
            </a:r>
            <a:endParaRPr/>
          </a:p>
        </p:txBody>
      </p:sp>
      <p:sp>
        <p:nvSpPr>
          <p:cNvPr id="355" name="Google Shape;355;p9"/>
          <p:cNvSpPr txBox="1"/>
          <p:nvPr/>
        </p:nvSpPr>
        <p:spPr>
          <a:xfrm>
            <a:off x="11104544" y="1749786"/>
            <a:ext cx="1828800" cy="62293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600" b="0" i="0" u="none" strike="noStrike" cap="none">
                <a:solidFill>
                  <a:srgbClr val="000000"/>
                </a:solidFill>
                <a:latin typeface="Noto Sans JP"/>
                <a:ea typeface="Noto Sans JP"/>
                <a:cs typeface="Noto Sans JP"/>
                <a:sym typeface="Noto Sans JP"/>
              </a:rPr>
              <a:t>注意事項</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418</Words>
  <Application>Microsoft Office PowerPoint</Application>
  <PresentationFormat>ユーザー設定</PresentationFormat>
  <Paragraphs>132</Paragraphs>
  <Slides>10</Slides>
  <Notes>10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BIZ UDゴシック</vt:lpstr>
      <vt:lpstr>Calibri</vt:lpstr>
      <vt:lpstr>Noto Sans JP</vt:lpstr>
      <vt:lpstr>Arial</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宏 後藤</cp:lastModifiedBy>
  <cp:revision>4</cp:revision>
  <dcterms:created xsi:type="dcterms:W3CDTF">2006-08-16T00:00:00Z</dcterms:created>
  <dcterms:modified xsi:type="dcterms:W3CDTF">2024-11-01T01:37:04Z</dcterms:modified>
</cp:coreProperties>
</file>